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Google Sans SemiBold"/>
      <p:regular r:id="rId35"/>
      <p:bold r:id="rId36"/>
      <p:italic r:id="rId37"/>
      <p:boldItalic r:id="rId38"/>
    </p:embeddedFont>
    <p:embeddedFont>
      <p:font typeface="Roboto"/>
      <p:regular r:id="rId39"/>
      <p:bold r:id="rId40"/>
      <p:italic r:id="rId41"/>
      <p:boldItalic r:id="rId42"/>
    </p:embeddedFont>
    <p:embeddedFont>
      <p:font typeface="Google Sans"/>
      <p:regular r:id="rId43"/>
      <p:bold r:id="rId44"/>
      <p:italic r:id="rId45"/>
      <p:boldItalic r:id="rId46"/>
    </p:embeddedFont>
    <p:embeddedFont>
      <p:font typeface="Google Sans Medium"/>
      <p:regular r:id="rId47"/>
      <p:bold r:id="rId48"/>
      <p:italic r:id="rId49"/>
      <p:boldItalic r:id="rId50"/>
    </p:embeddedFont>
    <p:embeddedFont>
      <p:font typeface="Open Sans SemiBold"/>
      <p:regular r:id="rId51"/>
      <p:bold r:id="rId52"/>
      <p:italic r:id="rId53"/>
      <p:boldItalic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GoogleSans-bold.fntdata"/><Relationship Id="rId43" Type="http://schemas.openxmlformats.org/officeDocument/2006/relationships/font" Target="fonts/GoogleSans-regular.fntdata"/><Relationship Id="rId46" Type="http://schemas.openxmlformats.org/officeDocument/2006/relationships/font" Target="fonts/GoogleSans-boldItalic.fntdata"/><Relationship Id="rId45" Type="http://schemas.openxmlformats.org/officeDocument/2006/relationships/font" Target="fonts/Google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GoogleSansMedium-bold.fntdata"/><Relationship Id="rId47" Type="http://schemas.openxmlformats.org/officeDocument/2006/relationships/font" Target="fonts/GoogleSansMedium-regular.fntdata"/><Relationship Id="rId49" Type="http://schemas.openxmlformats.org/officeDocument/2006/relationships/font" Target="fonts/GoogleSansMedium-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GoogleSansSemiBold-regular.fntdata"/><Relationship Id="rId34" Type="http://schemas.openxmlformats.org/officeDocument/2006/relationships/slide" Target="slides/slide28.xml"/><Relationship Id="rId37" Type="http://schemas.openxmlformats.org/officeDocument/2006/relationships/font" Target="fonts/GoogleSansSemiBold-italic.fntdata"/><Relationship Id="rId36" Type="http://schemas.openxmlformats.org/officeDocument/2006/relationships/font" Target="fonts/GoogleSansSemiBold-bold.fntdata"/><Relationship Id="rId39" Type="http://schemas.openxmlformats.org/officeDocument/2006/relationships/font" Target="fonts/Roboto-regular.fntdata"/><Relationship Id="rId38" Type="http://schemas.openxmlformats.org/officeDocument/2006/relationships/font" Target="fonts/GoogleSansSemiBold-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SemiBold-regular.fntdata"/><Relationship Id="rId50" Type="http://schemas.openxmlformats.org/officeDocument/2006/relationships/font" Target="fonts/GoogleSansMedium-boldItalic.fntdata"/><Relationship Id="rId53" Type="http://schemas.openxmlformats.org/officeDocument/2006/relationships/font" Target="fonts/OpenSansSemiBold-italic.fntdata"/><Relationship Id="rId52" Type="http://schemas.openxmlformats.org/officeDocument/2006/relationships/font" Target="fonts/OpenSansSemiBold-bold.fntdata"/><Relationship Id="rId11" Type="http://schemas.openxmlformats.org/officeDocument/2006/relationships/slide" Target="slides/slide5.xml"/><Relationship Id="rId55" Type="http://schemas.openxmlformats.org/officeDocument/2006/relationships/font" Target="fonts/OpenSans-regular.fntdata"/><Relationship Id="rId10" Type="http://schemas.openxmlformats.org/officeDocument/2006/relationships/slide" Target="slides/slide4.xml"/><Relationship Id="rId54" Type="http://schemas.openxmlformats.org/officeDocument/2006/relationships/font" Target="fonts/OpenSansSemiBold-boldItalic.fntdata"/><Relationship Id="rId13" Type="http://schemas.openxmlformats.org/officeDocument/2006/relationships/slide" Target="slides/slide7.xml"/><Relationship Id="rId57" Type="http://schemas.openxmlformats.org/officeDocument/2006/relationships/font" Target="fonts/OpenSans-italic.fntdata"/><Relationship Id="rId12" Type="http://schemas.openxmlformats.org/officeDocument/2006/relationships/slide" Target="slides/slide6.xml"/><Relationship Id="rId56" Type="http://schemas.openxmlformats.org/officeDocument/2006/relationships/font" Target="fonts/OpenSans-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Open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4c37861fa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4c37861fa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4c37861fa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e4c37861fa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e4c37861fa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e4c37861fa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e4c37861fa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e4c37861fa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4c37861fa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e4c37861fa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4c37861fa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4c37861fa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4c37861fa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e4c37861fa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4c37861fa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4c37861fa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4c37861fa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e4c37861fa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4c37861fa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e4c37861fa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4c37861fa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e4c37861fa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4c37861fa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4c37861fa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4c37861fa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e4c37861fa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4c37861fa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4c37861fa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4c37861fa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4c37861fa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4c37861fa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e4c37861fa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4c37861fa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4c37861fa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4c37861fa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4c37861fa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e4c37861fa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e4c37861fa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4c37861fa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4c37861fa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4c37861fa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4c37861fa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4c37861fa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4c37861fa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4c37861fa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4c37861fa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4c37861fa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4c37861fa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4c37861fa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4c37861fa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4c37861fa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4c37861fa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4c37861fa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4c37861fa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4c37861fa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4c37861fa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51" name="Shape 51"/>
        <p:cNvGrpSpPr/>
        <p:nvPr/>
      </p:nvGrpSpPr>
      <p:grpSpPr>
        <a:xfrm>
          <a:off x="0" y="0"/>
          <a:ext cx="0" cy="0"/>
          <a:chOff x="0" y="0"/>
          <a:chExt cx="0" cy="0"/>
        </a:xfrm>
      </p:grpSpPr>
      <p:sp>
        <p:nvSpPr>
          <p:cNvPr id="52" name="Google Shape;5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54" name="Shape 54"/>
        <p:cNvGrpSpPr/>
        <p:nvPr/>
      </p:nvGrpSpPr>
      <p:grpSpPr>
        <a:xfrm>
          <a:off x="0" y="0"/>
          <a:ext cx="0" cy="0"/>
          <a:chOff x="0" y="0"/>
          <a:chExt cx="0" cy="0"/>
        </a:xfrm>
      </p:grpSpPr>
      <p:sp>
        <p:nvSpPr>
          <p:cNvPr id="55" name="Google Shape;5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57" name="Shape 57"/>
        <p:cNvGrpSpPr/>
        <p:nvPr/>
      </p:nvGrpSpPr>
      <p:grpSpPr>
        <a:xfrm>
          <a:off x="0" y="0"/>
          <a:ext cx="0" cy="0"/>
          <a:chOff x="0" y="0"/>
          <a:chExt cx="0" cy="0"/>
        </a:xfrm>
      </p:grpSpPr>
      <p:sp>
        <p:nvSpPr>
          <p:cNvPr id="58" name="Google Shape;5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60" name="Shape 60"/>
        <p:cNvGrpSpPr/>
        <p:nvPr/>
      </p:nvGrpSpPr>
      <p:grpSpPr>
        <a:xfrm>
          <a:off x="0" y="0"/>
          <a:ext cx="0" cy="0"/>
          <a:chOff x="0" y="0"/>
          <a:chExt cx="0" cy="0"/>
        </a:xfrm>
      </p:grpSpPr>
      <p:sp>
        <p:nvSpPr>
          <p:cNvPr id="61" name="Google Shape;6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63" name="Shape 63"/>
        <p:cNvGrpSpPr/>
        <p:nvPr/>
      </p:nvGrpSpPr>
      <p:grpSpPr>
        <a:xfrm>
          <a:off x="0" y="0"/>
          <a:ext cx="0" cy="0"/>
          <a:chOff x="0" y="0"/>
          <a:chExt cx="0" cy="0"/>
        </a:xfrm>
      </p:grpSpPr>
      <p:sp>
        <p:nvSpPr>
          <p:cNvPr id="64" name="Google Shape;6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66" name="Shape 66"/>
        <p:cNvGrpSpPr/>
        <p:nvPr/>
      </p:nvGrpSpPr>
      <p:grpSpPr>
        <a:xfrm>
          <a:off x="0" y="0"/>
          <a:ext cx="0" cy="0"/>
          <a:chOff x="0" y="0"/>
          <a:chExt cx="0" cy="0"/>
        </a:xfrm>
      </p:grpSpPr>
      <p:sp>
        <p:nvSpPr>
          <p:cNvPr id="67" name="Google Shape;6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69" name="Shape 69"/>
        <p:cNvGrpSpPr/>
        <p:nvPr/>
      </p:nvGrpSpPr>
      <p:grpSpPr>
        <a:xfrm>
          <a:off x="0" y="0"/>
          <a:ext cx="0" cy="0"/>
          <a:chOff x="0" y="0"/>
          <a:chExt cx="0" cy="0"/>
        </a:xfrm>
      </p:grpSpPr>
      <p:sp>
        <p:nvSpPr>
          <p:cNvPr id="70" name="Google Shape;7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9"/>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6" name="Shape 76"/>
        <p:cNvGrpSpPr/>
        <p:nvPr/>
      </p:nvGrpSpPr>
      <p:grpSpPr>
        <a:xfrm>
          <a:off x="0" y="0"/>
          <a:ext cx="0" cy="0"/>
          <a:chOff x="0" y="0"/>
          <a:chExt cx="0" cy="0"/>
        </a:xfrm>
      </p:grpSpPr>
      <p:sp>
        <p:nvSpPr>
          <p:cNvPr id="77" name="Google Shape;77;p2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8" name="Google Shape;78;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 name="Google Shape;7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2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1" name="Shape 81"/>
        <p:cNvGrpSpPr/>
        <p:nvPr/>
      </p:nvGrpSpPr>
      <p:grpSpPr>
        <a:xfrm>
          <a:off x="0" y="0"/>
          <a:ext cx="0" cy="0"/>
          <a:chOff x="0" y="0"/>
          <a:chExt cx="0" cy="0"/>
        </a:xfrm>
      </p:grpSpPr>
      <p:sp>
        <p:nvSpPr>
          <p:cNvPr id="82" name="Google Shape;82;p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3" name="Google Shape;8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sp>
        <p:nvSpPr>
          <p:cNvPr id="85" name="Google Shape;85;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7" name="Google Shape;8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8" name="Shape 88"/>
        <p:cNvGrpSpPr/>
        <p:nvPr/>
      </p:nvGrpSpPr>
      <p:grpSpPr>
        <a:xfrm>
          <a:off x="0" y="0"/>
          <a:ext cx="0" cy="0"/>
          <a:chOff x="0" y="0"/>
          <a:chExt cx="0" cy="0"/>
        </a:xfrm>
      </p:grpSpPr>
      <p:sp>
        <p:nvSpPr>
          <p:cNvPr id="89" name="Google Shape;89;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1" name="Google Shape;91;p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2" name="Google Shape;9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6" name="Shape 96"/>
        <p:cNvGrpSpPr/>
        <p:nvPr/>
      </p:nvGrpSpPr>
      <p:grpSpPr>
        <a:xfrm>
          <a:off x="0" y="0"/>
          <a:ext cx="0" cy="0"/>
          <a:chOff x="0" y="0"/>
          <a:chExt cx="0" cy="0"/>
        </a:xfrm>
      </p:grpSpPr>
      <p:sp>
        <p:nvSpPr>
          <p:cNvPr id="97" name="Google Shape;97;p2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2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9" name="Google Shape;9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0" name="Shape 100"/>
        <p:cNvGrpSpPr/>
        <p:nvPr/>
      </p:nvGrpSpPr>
      <p:grpSpPr>
        <a:xfrm>
          <a:off x="0" y="0"/>
          <a:ext cx="0" cy="0"/>
          <a:chOff x="0" y="0"/>
          <a:chExt cx="0" cy="0"/>
        </a:xfrm>
      </p:grpSpPr>
      <p:sp>
        <p:nvSpPr>
          <p:cNvPr id="101" name="Google Shape;101;p2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2" name="Google Shape;102;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3" name="Shape 103"/>
        <p:cNvGrpSpPr/>
        <p:nvPr/>
      </p:nvGrpSpPr>
      <p:grpSpPr>
        <a:xfrm>
          <a:off x="0" y="0"/>
          <a:ext cx="0" cy="0"/>
          <a:chOff x="0" y="0"/>
          <a:chExt cx="0" cy="0"/>
        </a:xfrm>
      </p:grpSpPr>
      <p:sp>
        <p:nvSpPr>
          <p:cNvPr id="104" name="Google Shape;104;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6" name="Google Shape;106;p2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7" name="Google Shape;107;p2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8" name="Google Shape;10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 name="Shape 109"/>
        <p:cNvGrpSpPr/>
        <p:nvPr/>
      </p:nvGrpSpPr>
      <p:grpSpPr>
        <a:xfrm>
          <a:off x="0" y="0"/>
          <a:ext cx="0" cy="0"/>
          <a:chOff x="0" y="0"/>
          <a:chExt cx="0" cy="0"/>
        </a:xfrm>
      </p:grpSpPr>
      <p:sp>
        <p:nvSpPr>
          <p:cNvPr id="110" name="Google Shape;110;p2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1" name="Google Shape;11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 name="Shape 112"/>
        <p:cNvGrpSpPr/>
        <p:nvPr/>
      </p:nvGrpSpPr>
      <p:grpSpPr>
        <a:xfrm>
          <a:off x="0" y="0"/>
          <a:ext cx="0" cy="0"/>
          <a:chOff x="0" y="0"/>
          <a:chExt cx="0" cy="0"/>
        </a:xfrm>
      </p:grpSpPr>
      <p:sp>
        <p:nvSpPr>
          <p:cNvPr id="113" name="Google Shape;113;p3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4" name="Google Shape;114;p3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15" name="Google Shape;11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blank">
  <p:cSld name="BLANK">
    <p:spTree>
      <p:nvGrpSpPr>
        <p:cNvPr id="116" name="Shape 116"/>
        <p:cNvGrpSpPr/>
        <p:nvPr/>
      </p:nvGrpSpPr>
      <p:grpSpPr>
        <a:xfrm>
          <a:off x="0" y="0"/>
          <a:ext cx="0" cy="0"/>
          <a:chOff x="0" y="0"/>
          <a:chExt cx="0" cy="0"/>
        </a:xfrm>
      </p:grpSpPr>
      <p:sp>
        <p:nvSpPr>
          <p:cNvPr id="117" name="Google Shape;11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31"/>
          <p:cNvSpPr/>
          <p:nvPr/>
        </p:nvSpPr>
        <p:spPr>
          <a:xfrm>
            <a:off x="0" y="329125"/>
            <a:ext cx="69300" cy="753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120" name="Shape 120"/>
        <p:cNvGrpSpPr/>
        <p:nvPr/>
      </p:nvGrpSpPr>
      <p:grpSpPr>
        <a:xfrm>
          <a:off x="0" y="0"/>
          <a:ext cx="0" cy="0"/>
          <a:chOff x="0" y="0"/>
          <a:chExt cx="0" cy="0"/>
        </a:xfrm>
      </p:grpSpPr>
      <p:sp>
        <p:nvSpPr>
          <p:cNvPr id="121" name="Google Shape;12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2" name="Google Shape;122;p32"/>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124" name="Shape 124"/>
        <p:cNvGrpSpPr/>
        <p:nvPr/>
      </p:nvGrpSpPr>
      <p:grpSpPr>
        <a:xfrm>
          <a:off x="0" y="0"/>
          <a:ext cx="0" cy="0"/>
          <a:chOff x="0" y="0"/>
          <a:chExt cx="0" cy="0"/>
        </a:xfrm>
      </p:grpSpPr>
      <p:sp>
        <p:nvSpPr>
          <p:cNvPr id="125" name="Google Shape;125;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33"/>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128" name="Shape 128"/>
        <p:cNvGrpSpPr/>
        <p:nvPr/>
      </p:nvGrpSpPr>
      <p:grpSpPr>
        <a:xfrm>
          <a:off x="0" y="0"/>
          <a:ext cx="0" cy="0"/>
          <a:chOff x="0" y="0"/>
          <a:chExt cx="0" cy="0"/>
        </a:xfrm>
      </p:grpSpPr>
      <p:sp>
        <p:nvSpPr>
          <p:cNvPr id="129" name="Google Shape;12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0" name="Google Shape;130;p34"/>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132" name="Shape 132"/>
        <p:cNvGrpSpPr/>
        <p:nvPr/>
      </p:nvGrpSpPr>
      <p:grpSpPr>
        <a:xfrm>
          <a:off x="0" y="0"/>
          <a:ext cx="0" cy="0"/>
          <a:chOff x="0" y="0"/>
          <a:chExt cx="0" cy="0"/>
        </a:xfrm>
      </p:grpSpPr>
      <p:sp>
        <p:nvSpPr>
          <p:cNvPr id="133" name="Google Shape;13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35"/>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136" name="Shape 136"/>
        <p:cNvGrpSpPr/>
        <p:nvPr/>
      </p:nvGrpSpPr>
      <p:grpSpPr>
        <a:xfrm>
          <a:off x="0" y="0"/>
          <a:ext cx="0" cy="0"/>
          <a:chOff x="0" y="0"/>
          <a:chExt cx="0" cy="0"/>
        </a:xfrm>
      </p:grpSpPr>
      <p:sp>
        <p:nvSpPr>
          <p:cNvPr id="137" name="Google Shape;13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36"/>
          <p:cNvSpPr/>
          <p:nvPr/>
        </p:nvSpPr>
        <p:spPr>
          <a:xfrm>
            <a:off x="0" y="329125"/>
            <a:ext cx="69300" cy="7530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140" name="Shape 140"/>
        <p:cNvGrpSpPr/>
        <p:nvPr/>
      </p:nvGrpSpPr>
      <p:grpSpPr>
        <a:xfrm>
          <a:off x="0" y="0"/>
          <a:ext cx="0" cy="0"/>
          <a:chOff x="0" y="0"/>
          <a:chExt cx="0" cy="0"/>
        </a:xfrm>
      </p:grpSpPr>
      <p:sp>
        <p:nvSpPr>
          <p:cNvPr id="141" name="Google Shape;141;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37"/>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144" name="Shape 144"/>
        <p:cNvGrpSpPr/>
        <p:nvPr/>
      </p:nvGrpSpPr>
      <p:grpSpPr>
        <a:xfrm>
          <a:off x="0" y="0"/>
          <a:ext cx="0" cy="0"/>
          <a:chOff x="0" y="0"/>
          <a:chExt cx="0" cy="0"/>
        </a:xfrm>
      </p:grpSpPr>
      <p:sp>
        <p:nvSpPr>
          <p:cNvPr id="145" name="Google Shape;14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8"/>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theme" Target="../theme/theme2.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2" name="Shape 72"/>
        <p:cNvGrpSpPr/>
        <p:nvPr/>
      </p:nvGrpSpPr>
      <p:grpSpPr>
        <a:xfrm>
          <a:off x="0" y="0"/>
          <a:ext cx="0" cy="0"/>
          <a:chOff x="0" y="0"/>
          <a:chExt cx="0" cy="0"/>
        </a:xfrm>
      </p:grpSpPr>
      <p:sp>
        <p:nvSpPr>
          <p:cNvPr id="73" name="Google Shape;73;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4" name="Google Shape;74;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75" name="Google Shape;7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hyperlink" Target="https://www.figma.com/design/EC6E2rSQt7v2PFOlJCXRYk/ParkNow?node-id=0-1&amp;t=hDYqsZ3DskyNnhI2-1"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285F4"/>
        </a:solidFill>
      </p:bgPr>
    </p:bg>
    <p:spTree>
      <p:nvGrpSpPr>
        <p:cNvPr id="151" name="Shape 151"/>
        <p:cNvGrpSpPr/>
        <p:nvPr/>
      </p:nvGrpSpPr>
      <p:grpSpPr>
        <a:xfrm>
          <a:off x="0" y="0"/>
          <a:ext cx="0" cy="0"/>
          <a:chOff x="0" y="0"/>
          <a:chExt cx="0" cy="0"/>
        </a:xfrm>
      </p:grpSpPr>
      <p:sp>
        <p:nvSpPr>
          <p:cNvPr id="152" name="Google Shape;152;p39"/>
          <p:cNvSpPr txBox="1"/>
          <p:nvPr/>
        </p:nvSpPr>
        <p:spPr>
          <a:xfrm>
            <a:off x="517675" y="1819750"/>
            <a:ext cx="7536300" cy="7389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3600">
                <a:solidFill>
                  <a:srgbClr val="FFFFFF"/>
                </a:solidFill>
                <a:latin typeface="Open Sans SemiBold"/>
                <a:ea typeface="Open Sans SemiBold"/>
                <a:cs typeface="Open Sans SemiBold"/>
                <a:sym typeface="Open Sans SemiBold"/>
              </a:rPr>
              <a:t>ParkNow</a:t>
            </a:r>
            <a:endParaRPr sz="3600">
              <a:solidFill>
                <a:srgbClr val="FFFFFF"/>
              </a:solidFill>
              <a:latin typeface="Open Sans SemiBold"/>
              <a:ea typeface="Open Sans SemiBold"/>
              <a:cs typeface="Open Sans SemiBold"/>
              <a:sym typeface="Open Sans SemiBold"/>
            </a:endParaRPr>
          </a:p>
        </p:txBody>
      </p:sp>
      <p:sp>
        <p:nvSpPr>
          <p:cNvPr id="153" name="Google Shape;153;p39"/>
          <p:cNvSpPr txBox="1"/>
          <p:nvPr/>
        </p:nvSpPr>
        <p:spPr>
          <a:xfrm>
            <a:off x="517675" y="2769663"/>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Kalaivani S</a:t>
            </a:r>
            <a:endParaRPr sz="2400">
              <a:solidFill>
                <a:srgbClr val="FFFFFF"/>
              </a:solidFill>
              <a:latin typeface="Open Sans"/>
              <a:ea typeface="Open Sans"/>
              <a:cs typeface="Open Sans"/>
              <a:sym typeface="Open Sans"/>
            </a:endParaRPr>
          </a:p>
        </p:txBody>
      </p:sp>
      <p:cxnSp>
        <p:nvCxnSpPr>
          <p:cNvPr id="154" name="Google Shape;154;p39"/>
          <p:cNvCxnSpPr/>
          <p:nvPr/>
        </p:nvCxnSpPr>
        <p:spPr>
          <a:xfrm rot="10800000">
            <a:off x="517575" y="2670825"/>
            <a:ext cx="65700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9900"/>
        </a:solidFill>
      </p:bgPr>
    </p:bg>
    <p:spTree>
      <p:nvGrpSpPr>
        <p:cNvPr id="240" name="Shape 240"/>
        <p:cNvGrpSpPr/>
        <p:nvPr/>
      </p:nvGrpSpPr>
      <p:grpSpPr>
        <a:xfrm>
          <a:off x="0" y="0"/>
          <a:ext cx="0" cy="0"/>
          <a:chOff x="0" y="0"/>
          <a:chExt cx="0" cy="0"/>
        </a:xfrm>
      </p:grpSpPr>
      <p:sp>
        <p:nvSpPr>
          <p:cNvPr id="241" name="Google Shape;241;p48"/>
          <p:cNvSpPr txBox="1"/>
          <p:nvPr/>
        </p:nvSpPr>
        <p:spPr>
          <a:xfrm>
            <a:off x="3721275" y="1886850"/>
            <a:ext cx="63021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Sitemap</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a:t>
            </a:r>
            <a:r>
              <a:rPr lang="en">
                <a:solidFill>
                  <a:srgbClr val="FFFFFF"/>
                </a:solidFill>
                <a:latin typeface="Open Sans"/>
                <a:ea typeface="Open Sans"/>
                <a:cs typeface="Open Sans"/>
                <a:sym typeface="Open Sans"/>
              </a:rPr>
              <a:t>ireframes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42" name="Google Shape;242;p48"/>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43" name="Google Shape;243;p48"/>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9"/>
          <p:cNvSpPr txBox="1"/>
          <p:nvPr/>
        </p:nvSpPr>
        <p:spPr>
          <a:xfrm>
            <a:off x="517675" y="211575"/>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Sitemap</a:t>
            </a:r>
            <a:endParaRPr sz="2400">
              <a:solidFill>
                <a:srgbClr val="5F6368"/>
              </a:solidFill>
              <a:latin typeface="Open Sans"/>
              <a:ea typeface="Open Sans"/>
              <a:cs typeface="Open Sans"/>
              <a:sym typeface="Open Sans"/>
            </a:endParaRPr>
          </a:p>
        </p:txBody>
      </p:sp>
      <p:sp>
        <p:nvSpPr>
          <p:cNvPr id="249" name="Google Shape;249;p49"/>
          <p:cNvSpPr txBox="1"/>
          <p:nvPr/>
        </p:nvSpPr>
        <p:spPr>
          <a:xfrm>
            <a:off x="517675" y="895200"/>
            <a:ext cx="3238800" cy="4248300"/>
          </a:xfrm>
          <a:prstGeom prst="rect">
            <a:avLst/>
          </a:prstGeom>
          <a:noFill/>
          <a:ln>
            <a:noFill/>
          </a:ln>
        </p:spPr>
        <p:txBody>
          <a:bodyPr anchorCtr="0" anchor="t" bIns="91425" lIns="0"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2"/>
                </a:solidFill>
                <a:latin typeface="Google Sans"/>
                <a:ea typeface="Google Sans"/>
                <a:cs typeface="Google Sans"/>
                <a:sym typeface="Google Sans"/>
              </a:rPr>
              <a:t>The ParkNow sitemap is designed to provide a clear and intuitive navigation structure for users looking to manage their parking tickets effectively. It includes essential sections such as Tickets, where users can find and dispute their violations, and Payments, which offers various payment options for convenience. The Disputes section allows users to easily contest tickets by submitting relevant evidence. Additionally, the User Profile section personalizes the experience, while the footer provides access to important information like privacy policies. This sitemap ensures that users can effortlessly navigate the app to resolve their parking issues.</a:t>
            </a:r>
            <a:endParaRPr sz="1200">
              <a:solidFill>
                <a:schemeClr val="dk2"/>
              </a:solidFill>
              <a:latin typeface="Google Sans"/>
              <a:ea typeface="Google Sans"/>
              <a:cs typeface="Google Sans"/>
              <a:sym typeface="Google Sans"/>
            </a:endParaRPr>
          </a:p>
        </p:txBody>
      </p:sp>
      <p:pic>
        <p:nvPicPr>
          <p:cNvPr id="250" name="Google Shape;250;p49"/>
          <p:cNvPicPr preferRelativeResize="0"/>
          <p:nvPr/>
        </p:nvPicPr>
        <p:blipFill>
          <a:blip r:embed="rId3">
            <a:alphaModFix/>
          </a:blip>
          <a:stretch>
            <a:fillRect/>
          </a:stretch>
        </p:blipFill>
        <p:spPr>
          <a:xfrm>
            <a:off x="3996025" y="1078450"/>
            <a:ext cx="5018974" cy="35789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50"/>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Paper wireframes </a:t>
            </a:r>
            <a:endParaRPr sz="2400">
              <a:solidFill>
                <a:srgbClr val="5F6368"/>
              </a:solidFill>
              <a:latin typeface="Open Sans"/>
              <a:ea typeface="Open Sans"/>
              <a:cs typeface="Open Sans"/>
              <a:sym typeface="Open Sans"/>
            </a:endParaRPr>
          </a:p>
        </p:txBody>
      </p:sp>
      <p:sp>
        <p:nvSpPr>
          <p:cNvPr id="256" name="Google Shape;256;p50"/>
          <p:cNvSpPr txBox="1"/>
          <p:nvPr/>
        </p:nvSpPr>
        <p:spPr>
          <a:xfrm>
            <a:off x="6011725" y="2294700"/>
            <a:ext cx="1332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rgbClr val="5F6368"/>
              </a:solidFill>
              <a:latin typeface="Open Sans"/>
              <a:ea typeface="Open Sans"/>
              <a:cs typeface="Open Sans"/>
              <a:sym typeface="Open Sans"/>
            </a:endParaRPr>
          </a:p>
        </p:txBody>
      </p:sp>
      <p:pic>
        <p:nvPicPr>
          <p:cNvPr id="257" name="Google Shape;257;p50"/>
          <p:cNvPicPr preferRelativeResize="0"/>
          <p:nvPr/>
        </p:nvPicPr>
        <p:blipFill rotWithShape="1">
          <a:blip r:embed="rId3">
            <a:alphaModFix/>
          </a:blip>
          <a:srcRect b="8863" l="0" r="9567" t="12556"/>
          <a:stretch/>
        </p:blipFill>
        <p:spPr>
          <a:xfrm>
            <a:off x="6630850" y="1196325"/>
            <a:ext cx="1526051" cy="2566052"/>
          </a:xfrm>
          <a:prstGeom prst="rect">
            <a:avLst/>
          </a:prstGeom>
          <a:noFill/>
          <a:ln>
            <a:noFill/>
          </a:ln>
        </p:spPr>
      </p:pic>
      <p:sp>
        <p:nvSpPr>
          <p:cNvPr id="258" name="Google Shape;258;p50"/>
          <p:cNvSpPr txBox="1"/>
          <p:nvPr/>
        </p:nvSpPr>
        <p:spPr>
          <a:xfrm>
            <a:off x="914400" y="1285225"/>
            <a:ext cx="4854000" cy="3386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300">
                <a:solidFill>
                  <a:schemeClr val="dk1"/>
                </a:solidFill>
                <a:latin typeface="Google Sans"/>
                <a:ea typeface="Google Sans"/>
                <a:cs typeface="Google Sans"/>
                <a:sym typeface="Google Sans"/>
              </a:rPr>
              <a:t>The paper wireframe for the ParkNow app consists of five different screen variations focusing on the Ticket Management Page, aimed at enhancing user interaction and clarity. Each version explores various layouts for displaying active tickets, including ticket details, payment options, and dispute functionalities. The primary goal was to identify the most intuitive design that facilitates quick access to essential features while minimizing user frustration. Feedback from peers led to refining the wireframes by simplifying navigation and emphasizing critical actions, resulting in a more user-friendly final design.</a:t>
            </a:r>
            <a:endParaRPr sz="1300">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1"/>
          <p:cNvSpPr txBox="1"/>
          <p:nvPr/>
        </p:nvSpPr>
        <p:spPr>
          <a:xfrm>
            <a:off x="517675" y="524350"/>
            <a:ext cx="7000800" cy="9234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Paper</a:t>
            </a:r>
            <a:r>
              <a:rPr lang="en" sz="2400">
                <a:solidFill>
                  <a:srgbClr val="5F6368"/>
                </a:solidFill>
                <a:latin typeface="Open Sans"/>
                <a:ea typeface="Open Sans"/>
                <a:cs typeface="Open Sans"/>
                <a:sym typeface="Open Sans"/>
              </a:rPr>
              <a:t> wireframe </a:t>
            </a:r>
            <a:endParaRPr sz="2400">
              <a:solidFill>
                <a:srgbClr val="5F6368"/>
              </a:solidFill>
              <a:latin typeface="Open Sans"/>
              <a:ea typeface="Open Sans"/>
              <a:cs typeface="Open Sans"/>
              <a:sym typeface="Open Sans"/>
            </a:endParaRPr>
          </a:p>
          <a:p>
            <a:pPr indent="0" lvl="0" marL="0" rtl="0" algn="l">
              <a:spcBef>
                <a:spcPts val="0"/>
              </a:spcBef>
              <a:spcAft>
                <a:spcPts val="0"/>
              </a:spcAft>
              <a:buNone/>
            </a:pPr>
            <a:r>
              <a:rPr lang="en" sz="2400">
                <a:solidFill>
                  <a:srgbClr val="5F6368"/>
                </a:solidFill>
                <a:latin typeface="Open Sans"/>
                <a:ea typeface="Open Sans"/>
                <a:cs typeface="Open Sans"/>
                <a:sym typeface="Open Sans"/>
              </a:rPr>
              <a:t>screen size variation(s) </a:t>
            </a:r>
            <a:endParaRPr sz="2400">
              <a:solidFill>
                <a:srgbClr val="5F6368"/>
              </a:solidFill>
              <a:latin typeface="Open Sans"/>
              <a:ea typeface="Open Sans"/>
              <a:cs typeface="Open Sans"/>
              <a:sym typeface="Open Sans"/>
            </a:endParaRPr>
          </a:p>
        </p:txBody>
      </p:sp>
      <p:sp>
        <p:nvSpPr>
          <p:cNvPr id="264" name="Google Shape;264;p51"/>
          <p:cNvSpPr txBox="1"/>
          <p:nvPr/>
        </p:nvSpPr>
        <p:spPr>
          <a:xfrm>
            <a:off x="5106850" y="3161475"/>
            <a:ext cx="1332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200">
              <a:solidFill>
                <a:srgbClr val="5F6368"/>
              </a:solidFill>
              <a:latin typeface="Open Sans"/>
              <a:ea typeface="Open Sans"/>
              <a:cs typeface="Open Sans"/>
              <a:sym typeface="Open Sans"/>
            </a:endParaRPr>
          </a:p>
        </p:txBody>
      </p:sp>
      <p:pic>
        <p:nvPicPr>
          <p:cNvPr id="265" name="Google Shape;265;p51"/>
          <p:cNvPicPr preferRelativeResize="0"/>
          <p:nvPr/>
        </p:nvPicPr>
        <p:blipFill rotWithShape="1">
          <a:blip r:embed="rId3">
            <a:alphaModFix/>
          </a:blip>
          <a:srcRect b="0" l="12992" r="29363" t="4150"/>
          <a:stretch/>
        </p:blipFill>
        <p:spPr>
          <a:xfrm>
            <a:off x="7250425" y="137150"/>
            <a:ext cx="1226776" cy="4539624"/>
          </a:xfrm>
          <a:prstGeom prst="rect">
            <a:avLst/>
          </a:prstGeom>
          <a:noFill/>
          <a:ln>
            <a:noFill/>
          </a:ln>
        </p:spPr>
      </p:pic>
      <p:pic>
        <p:nvPicPr>
          <p:cNvPr id="266" name="Google Shape;266;p51"/>
          <p:cNvPicPr preferRelativeResize="0"/>
          <p:nvPr/>
        </p:nvPicPr>
        <p:blipFill rotWithShape="1">
          <a:blip r:embed="rId4">
            <a:alphaModFix/>
          </a:blip>
          <a:srcRect b="8863" l="0" r="9567" t="12556"/>
          <a:stretch/>
        </p:blipFill>
        <p:spPr>
          <a:xfrm>
            <a:off x="5030650" y="640300"/>
            <a:ext cx="1904300" cy="3202076"/>
          </a:xfrm>
          <a:prstGeom prst="rect">
            <a:avLst/>
          </a:prstGeom>
          <a:noFill/>
          <a:ln>
            <a:noFill/>
          </a:ln>
        </p:spPr>
      </p:pic>
      <p:sp>
        <p:nvSpPr>
          <p:cNvPr id="267" name="Google Shape;267;p51"/>
          <p:cNvSpPr txBox="1"/>
          <p:nvPr/>
        </p:nvSpPr>
        <p:spPr>
          <a:xfrm>
            <a:off x="863600" y="1965775"/>
            <a:ext cx="3177600" cy="20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Because ParkNow Users access the site on a variety of different devices, I started to work on designs for additional screen sizes to make sure the site would be fully responsive. </a:t>
            </a:r>
            <a:endParaRPr>
              <a:solidFill>
                <a:srgbClr val="5F6368"/>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2"/>
          <p:cNvSpPr txBox="1"/>
          <p:nvPr/>
        </p:nvSpPr>
        <p:spPr>
          <a:xfrm>
            <a:off x="517675" y="5751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73" name="Google Shape;273;p52"/>
          <p:cNvSpPr txBox="1"/>
          <p:nvPr/>
        </p:nvSpPr>
        <p:spPr>
          <a:xfrm>
            <a:off x="606575" y="1382850"/>
            <a:ext cx="2812200" cy="363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Moving from paper to digital wireframes made it easy to understand how the redesign could help address user pain points and improve the user experience.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Prioritizing useful button locations and visual element placement on the home page was a key part of my strategy.</a:t>
            </a:r>
            <a:endParaRPr>
              <a:solidFill>
                <a:srgbClr val="5F6368"/>
              </a:solidFill>
              <a:latin typeface="Open Sans"/>
              <a:ea typeface="Open Sans"/>
              <a:cs typeface="Open Sans"/>
              <a:sym typeface="Open Sans"/>
            </a:endParaRPr>
          </a:p>
        </p:txBody>
      </p:sp>
      <p:sp>
        <p:nvSpPr>
          <p:cNvPr id="274" name="Google Shape;274;p52"/>
          <p:cNvSpPr/>
          <p:nvPr/>
        </p:nvSpPr>
        <p:spPr>
          <a:xfrm>
            <a:off x="3644375" y="1035400"/>
            <a:ext cx="5200800" cy="3085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2"/>
          <p:cNvSpPr txBox="1"/>
          <p:nvPr/>
        </p:nvSpPr>
        <p:spPr>
          <a:xfrm>
            <a:off x="6774175" y="4131375"/>
            <a:ext cx="1406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Map </a:t>
            </a:r>
            <a:r>
              <a:rPr lang="en" sz="1000">
                <a:solidFill>
                  <a:srgbClr val="5F6368"/>
                </a:solidFill>
                <a:latin typeface="Open Sans"/>
                <a:ea typeface="Open Sans"/>
                <a:cs typeface="Open Sans"/>
                <a:sym typeface="Open Sans"/>
              </a:rPr>
              <a:t>Showing</a:t>
            </a:r>
            <a:r>
              <a:rPr lang="en" sz="1000">
                <a:solidFill>
                  <a:srgbClr val="5F6368"/>
                </a:solidFill>
                <a:latin typeface="Open Sans"/>
                <a:ea typeface="Open Sans"/>
                <a:cs typeface="Open Sans"/>
                <a:sym typeface="Open Sans"/>
              </a:rPr>
              <a:t> the parking zones and Ticket Hotspots. </a:t>
            </a:r>
            <a:endParaRPr sz="1000">
              <a:solidFill>
                <a:srgbClr val="5F6368"/>
              </a:solidFill>
              <a:latin typeface="Open Sans"/>
              <a:ea typeface="Open Sans"/>
              <a:cs typeface="Open Sans"/>
              <a:sym typeface="Open Sans"/>
            </a:endParaRPr>
          </a:p>
        </p:txBody>
      </p:sp>
      <p:pic>
        <p:nvPicPr>
          <p:cNvPr id="276" name="Google Shape;276;p52"/>
          <p:cNvPicPr preferRelativeResize="0"/>
          <p:nvPr/>
        </p:nvPicPr>
        <p:blipFill rotWithShape="1">
          <a:blip r:embed="rId3">
            <a:alphaModFix/>
          </a:blip>
          <a:srcRect b="0" l="1021" r="1721" t="0"/>
          <a:stretch/>
        </p:blipFill>
        <p:spPr>
          <a:xfrm>
            <a:off x="3644375" y="864250"/>
            <a:ext cx="5200799" cy="3256660"/>
          </a:xfrm>
          <a:prstGeom prst="rect">
            <a:avLst/>
          </a:prstGeom>
          <a:noFill/>
          <a:ln>
            <a:noFill/>
          </a:ln>
        </p:spPr>
      </p:pic>
      <p:cxnSp>
        <p:nvCxnSpPr>
          <p:cNvPr id="277" name="Google Shape;277;p52"/>
          <p:cNvCxnSpPr/>
          <p:nvPr/>
        </p:nvCxnSpPr>
        <p:spPr>
          <a:xfrm>
            <a:off x="7393300" y="3664575"/>
            <a:ext cx="9600" cy="466800"/>
          </a:xfrm>
          <a:prstGeom prst="straightConnector1">
            <a:avLst/>
          </a:prstGeom>
          <a:noFill/>
          <a:ln cap="flat" cmpd="sng" w="19050">
            <a:solidFill>
              <a:schemeClr val="accent4"/>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3"/>
          <p:cNvSpPr txBox="1"/>
          <p:nvPr/>
        </p:nvSpPr>
        <p:spPr>
          <a:xfrm>
            <a:off x="517675" y="524350"/>
            <a:ext cx="7000800" cy="9234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Digital </a:t>
            </a:r>
            <a:r>
              <a:rPr lang="en" sz="2400">
                <a:solidFill>
                  <a:srgbClr val="5F6368"/>
                </a:solidFill>
                <a:latin typeface="Open Sans"/>
                <a:ea typeface="Open Sans"/>
                <a:cs typeface="Open Sans"/>
                <a:sym typeface="Open Sans"/>
              </a:rPr>
              <a:t>wireframe</a:t>
            </a:r>
            <a:r>
              <a:rPr lang="en" sz="2400">
                <a:solidFill>
                  <a:srgbClr val="5F6368"/>
                </a:solidFill>
                <a:latin typeface="Open Sans"/>
                <a:ea typeface="Open Sans"/>
                <a:cs typeface="Open Sans"/>
                <a:sym typeface="Open Sans"/>
              </a:rPr>
              <a:t> </a:t>
            </a:r>
            <a:endParaRPr sz="2400">
              <a:solidFill>
                <a:srgbClr val="5F6368"/>
              </a:solidFill>
              <a:latin typeface="Open Sans"/>
              <a:ea typeface="Open Sans"/>
              <a:cs typeface="Open Sans"/>
              <a:sym typeface="Open Sans"/>
            </a:endParaRPr>
          </a:p>
          <a:p>
            <a:pPr indent="0" lvl="0" marL="0" rtl="0" algn="l">
              <a:spcBef>
                <a:spcPts val="0"/>
              </a:spcBef>
              <a:spcAft>
                <a:spcPts val="0"/>
              </a:spcAft>
              <a:buNone/>
            </a:pPr>
            <a:r>
              <a:rPr lang="en" sz="2400">
                <a:solidFill>
                  <a:srgbClr val="5F6368"/>
                </a:solidFill>
                <a:latin typeface="Open Sans"/>
                <a:ea typeface="Open Sans"/>
                <a:cs typeface="Open Sans"/>
                <a:sym typeface="Open Sans"/>
              </a:rPr>
              <a:t>screen size variation(s) </a:t>
            </a:r>
            <a:endParaRPr sz="2400">
              <a:solidFill>
                <a:srgbClr val="5F6368"/>
              </a:solidFill>
              <a:latin typeface="Open Sans"/>
              <a:ea typeface="Open Sans"/>
              <a:cs typeface="Open Sans"/>
              <a:sym typeface="Open Sans"/>
            </a:endParaRPr>
          </a:p>
        </p:txBody>
      </p:sp>
      <p:pic>
        <p:nvPicPr>
          <p:cNvPr id="283" name="Google Shape;283;p53"/>
          <p:cNvPicPr preferRelativeResize="0"/>
          <p:nvPr/>
        </p:nvPicPr>
        <p:blipFill rotWithShape="1">
          <a:blip r:embed="rId3">
            <a:alphaModFix/>
          </a:blip>
          <a:srcRect b="0" l="2311" r="1783" t="1516"/>
          <a:stretch/>
        </p:blipFill>
        <p:spPr>
          <a:xfrm>
            <a:off x="777250" y="1447750"/>
            <a:ext cx="4587226" cy="3339475"/>
          </a:xfrm>
          <a:prstGeom prst="rect">
            <a:avLst/>
          </a:prstGeom>
          <a:noFill/>
          <a:ln>
            <a:noFill/>
          </a:ln>
        </p:spPr>
      </p:pic>
      <p:pic>
        <p:nvPicPr>
          <p:cNvPr id="284" name="Google Shape;284;p53"/>
          <p:cNvPicPr preferRelativeResize="0"/>
          <p:nvPr/>
        </p:nvPicPr>
        <p:blipFill rotWithShape="1">
          <a:blip r:embed="rId4">
            <a:alphaModFix/>
          </a:blip>
          <a:srcRect b="0" l="3135" r="2720" t="1516"/>
          <a:stretch/>
        </p:blipFill>
        <p:spPr>
          <a:xfrm>
            <a:off x="5983600" y="1447750"/>
            <a:ext cx="1714500" cy="3339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4"/>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Low-fidelity prototype</a:t>
            </a:r>
            <a:endParaRPr sz="2400">
              <a:solidFill>
                <a:srgbClr val="5F6368"/>
              </a:solidFill>
              <a:latin typeface="Open Sans"/>
              <a:ea typeface="Open Sans"/>
              <a:cs typeface="Open Sans"/>
              <a:sym typeface="Open Sans"/>
            </a:endParaRPr>
          </a:p>
        </p:txBody>
      </p:sp>
      <p:sp>
        <p:nvSpPr>
          <p:cNvPr id="290" name="Google Shape;290;p54"/>
          <p:cNvSpPr txBox="1"/>
          <p:nvPr/>
        </p:nvSpPr>
        <p:spPr>
          <a:xfrm>
            <a:off x="393175" y="1425500"/>
            <a:ext cx="3952800" cy="3340200"/>
          </a:xfrm>
          <a:prstGeom prst="rect">
            <a:avLst/>
          </a:prstGeom>
          <a:noFill/>
          <a:ln>
            <a:noFill/>
          </a:ln>
        </p:spPr>
        <p:txBody>
          <a:bodyPr anchorCtr="0" anchor="t" bIns="91425" lIns="0"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en" sz="1000">
                <a:solidFill>
                  <a:schemeClr val="dk1"/>
                </a:solidFill>
                <a:latin typeface="Google Sans"/>
                <a:ea typeface="Google Sans"/>
                <a:cs typeface="Google Sans"/>
                <a:sym typeface="Google Sans"/>
              </a:rPr>
              <a:t>In the ParkNow app, I developed several low-fidelity prototypes to explore different screen variations and enhance the user experience. The prototypes included key screens such as the Ticket Management Page, Payment Page, and Dispute Submission Page. Each prototype aimed to streamline user interactions based on feedback gathered from initial user research.</a:t>
            </a:r>
            <a:endParaRPr sz="1000">
              <a:solidFill>
                <a:schemeClr val="dk1"/>
              </a:solidFill>
              <a:latin typeface="Google Sans"/>
              <a:ea typeface="Google Sans"/>
              <a:cs typeface="Google Sans"/>
              <a:sym typeface="Google Sans"/>
            </a:endParaRPr>
          </a:p>
          <a:p>
            <a:pPr indent="0" lvl="0" marL="0" rtl="0" algn="just">
              <a:lnSpc>
                <a:spcPct val="150000"/>
              </a:lnSpc>
              <a:spcBef>
                <a:spcPts val="0"/>
              </a:spcBef>
              <a:spcAft>
                <a:spcPts val="0"/>
              </a:spcAft>
              <a:buClr>
                <a:schemeClr val="dk1"/>
              </a:buClr>
              <a:buSzPts val="1100"/>
              <a:buFont typeface="Arial"/>
              <a:buNone/>
            </a:pPr>
            <a:r>
              <a:rPr lang="en" sz="1000">
                <a:solidFill>
                  <a:schemeClr val="dk1"/>
                </a:solidFill>
                <a:latin typeface="Google Sans"/>
                <a:ea typeface="Google Sans"/>
                <a:cs typeface="Google Sans"/>
                <a:sym typeface="Google Sans"/>
              </a:rPr>
              <a:t>	The user flow begins with the Home Page, where users can navigate to manage their parking tickets. From there, they can access the Ticket Management Page to view active tickets and select one for payment or dispute. Upon clicking "Pay Now," users are directed to the Payment Page, where they can enter their payment details. If they choose to dispute a ticket, they are taken to the Dispute Submission Page to provide necessary information and evidence.</a:t>
            </a:r>
            <a:endParaRPr sz="1000">
              <a:solidFill>
                <a:schemeClr val="dk1"/>
              </a:solidFill>
              <a:latin typeface="Google Sans"/>
              <a:ea typeface="Google Sans"/>
              <a:cs typeface="Google Sans"/>
              <a:sym typeface="Google Sans"/>
            </a:endParaRPr>
          </a:p>
        </p:txBody>
      </p:sp>
      <p:pic>
        <p:nvPicPr>
          <p:cNvPr id="291" name="Google Shape;291;p54"/>
          <p:cNvPicPr preferRelativeResize="0"/>
          <p:nvPr/>
        </p:nvPicPr>
        <p:blipFill>
          <a:blip r:embed="rId3">
            <a:alphaModFix/>
          </a:blip>
          <a:stretch>
            <a:fillRect/>
          </a:stretch>
        </p:blipFill>
        <p:spPr>
          <a:xfrm>
            <a:off x="4826375" y="1078450"/>
            <a:ext cx="4061751" cy="2609625"/>
          </a:xfrm>
          <a:prstGeom prst="rect">
            <a:avLst/>
          </a:prstGeom>
          <a:noFill/>
          <a:ln>
            <a:noFill/>
          </a:ln>
        </p:spPr>
      </p:pic>
      <p:sp>
        <p:nvSpPr>
          <p:cNvPr id="292" name="Google Shape;292;p54"/>
          <p:cNvSpPr txBox="1"/>
          <p:nvPr/>
        </p:nvSpPr>
        <p:spPr>
          <a:xfrm>
            <a:off x="5190300" y="3858250"/>
            <a:ext cx="3333900" cy="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Google Sans"/>
                <a:ea typeface="Google Sans"/>
                <a:cs typeface="Google Sans"/>
                <a:sym typeface="Google Sans"/>
              </a:rPr>
              <a:t>View </a:t>
            </a:r>
            <a:r>
              <a:rPr lang="en" u="sng">
                <a:solidFill>
                  <a:schemeClr val="accent1"/>
                </a:solidFill>
                <a:latin typeface="Google Sans"/>
                <a:ea typeface="Google Sans"/>
                <a:cs typeface="Google Sans"/>
                <a:sym typeface="Google Sans"/>
                <a:hlinkClick r:id="rId4">
                  <a:extLst>
                    <a:ext uri="{A12FA001-AC4F-418D-AE19-62706E023703}">
                      <ahyp:hlinkClr val="tx"/>
                    </a:ext>
                  </a:extLst>
                </a:hlinkClick>
              </a:rPr>
              <a:t>ParkNow</a:t>
            </a:r>
            <a:r>
              <a:rPr lang="en">
                <a:solidFill>
                  <a:schemeClr val="accent1"/>
                </a:solidFill>
                <a:latin typeface="Google Sans"/>
                <a:ea typeface="Google Sans"/>
                <a:cs typeface="Google Sans"/>
                <a:sym typeface="Google Sans"/>
              </a:rPr>
              <a:t> </a:t>
            </a:r>
            <a:r>
              <a:rPr lang="en">
                <a:solidFill>
                  <a:schemeClr val="dk2"/>
                </a:solidFill>
                <a:latin typeface="Google Sans"/>
                <a:ea typeface="Google Sans"/>
                <a:cs typeface="Google Sans"/>
                <a:sym typeface="Google Sans"/>
              </a:rPr>
              <a:t>low- fidelity prototype</a:t>
            </a:r>
            <a:endParaRPr>
              <a:solidFill>
                <a:schemeClr val="dk2"/>
              </a:solidFill>
              <a:latin typeface="Google Sans"/>
              <a:ea typeface="Google Sans"/>
              <a:cs typeface="Google Sans"/>
              <a:sym typeface="Google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5"/>
          <p:cNvSpPr txBox="1"/>
          <p:nvPr/>
        </p:nvSpPr>
        <p:spPr>
          <a:xfrm>
            <a:off x="509000" y="4862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Usability study: parameters</a:t>
            </a:r>
            <a:endParaRPr sz="2400">
              <a:solidFill>
                <a:srgbClr val="5F6368"/>
              </a:solidFill>
              <a:latin typeface="Open Sans"/>
              <a:ea typeface="Open Sans"/>
              <a:cs typeface="Open Sans"/>
              <a:sym typeface="Open Sans"/>
            </a:endParaRPr>
          </a:p>
        </p:txBody>
      </p:sp>
      <p:sp>
        <p:nvSpPr>
          <p:cNvPr id="298" name="Google Shape;298;p55"/>
          <p:cNvSpPr txBox="1"/>
          <p:nvPr/>
        </p:nvSpPr>
        <p:spPr>
          <a:xfrm>
            <a:off x="868275" y="1932650"/>
            <a:ext cx="3446100" cy="6927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Study type:</a:t>
            </a:r>
            <a:endParaRPr>
              <a:solidFill>
                <a:srgbClr val="5F6368"/>
              </a:solidFill>
              <a:latin typeface="Open Sans SemiBold"/>
              <a:ea typeface="Open Sans SemiBold"/>
              <a:cs typeface="Open Sans SemiBold"/>
              <a:sym typeface="Open Sans SemiBold"/>
            </a:endParaRPr>
          </a:p>
          <a:p>
            <a:pPr indent="0" lvl="0" marL="0" rtl="0" algn="ctr">
              <a:lnSpc>
                <a:spcPct val="150000"/>
              </a:lnSpc>
              <a:spcBef>
                <a:spcPts val="0"/>
              </a:spcBef>
              <a:spcAft>
                <a:spcPts val="0"/>
              </a:spcAft>
              <a:buNone/>
            </a:pPr>
            <a:r>
              <a:rPr lang="en" sz="1200">
                <a:solidFill>
                  <a:srgbClr val="5F6368"/>
                </a:solidFill>
                <a:latin typeface="Open Sans"/>
                <a:ea typeface="Open Sans"/>
                <a:cs typeface="Open Sans"/>
                <a:sym typeface="Open Sans"/>
              </a:rPr>
              <a:t>Unmoderated usability study</a:t>
            </a:r>
            <a:endParaRPr b="1" sz="1200">
              <a:solidFill>
                <a:srgbClr val="4285F4"/>
              </a:solidFill>
              <a:latin typeface="Open Sans"/>
              <a:ea typeface="Open Sans"/>
              <a:cs typeface="Open Sans"/>
              <a:sym typeface="Open Sans"/>
            </a:endParaRPr>
          </a:p>
        </p:txBody>
      </p:sp>
      <p:sp>
        <p:nvSpPr>
          <p:cNvPr id="299" name="Google Shape;299;p55"/>
          <p:cNvSpPr/>
          <p:nvPr/>
        </p:nvSpPr>
        <p:spPr>
          <a:xfrm>
            <a:off x="2334675" y="1304875"/>
            <a:ext cx="513300" cy="5133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5"/>
          <p:cNvSpPr txBox="1"/>
          <p:nvPr/>
        </p:nvSpPr>
        <p:spPr>
          <a:xfrm>
            <a:off x="4829625" y="1932650"/>
            <a:ext cx="3446100" cy="6927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Location:</a:t>
            </a:r>
            <a:endParaRPr>
              <a:solidFill>
                <a:srgbClr val="5F6368"/>
              </a:solidFill>
              <a:latin typeface="Open Sans SemiBold"/>
              <a:ea typeface="Open Sans SemiBold"/>
              <a:cs typeface="Open Sans SemiBold"/>
              <a:sym typeface="Open Sans SemiBold"/>
            </a:endParaRPr>
          </a:p>
          <a:p>
            <a:pPr indent="0" lvl="0" marL="0" rtl="0" algn="ctr">
              <a:lnSpc>
                <a:spcPct val="150000"/>
              </a:lnSpc>
              <a:spcBef>
                <a:spcPts val="0"/>
              </a:spcBef>
              <a:spcAft>
                <a:spcPts val="0"/>
              </a:spcAft>
              <a:buNone/>
            </a:pPr>
            <a:r>
              <a:rPr lang="en" sz="1200">
                <a:solidFill>
                  <a:srgbClr val="5F6368"/>
                </a:solidFill>
                <a:latin typeface="Open Sans"/>
                <a:ea typeface="Open Sans"/>
                <a:cs typeface="Open Sans"/>
                <a:sym typeface="Open Sans"/>
              </a:rPr>
              <a:t>United States, remote</a:t>
            </a:r>
            <a:endParaRPr b="1" sz="1200">
              <a:solidFill>
                <a:srgbClr val="FBBC04"/>
              </a:solidFill>
              <a:latin typeface="Open Sans"/>
              <a:ea typeface="Open Sans"/>
              <a:cs typeface="Open Sans"/>
              <a:sym typeface="Open Sans"/>
            </a:endParaRPr>
          </a:p>
        </p:txBody>
      </p:sp>
      <p:sp>
        <p:nvSpPr>
          <p:cNvPr id="301" name="Google Shape;301;p55"/>
          <p:cNvSpPr/>
          <p:nvPr/>
        </p:nvSpPr>
        <p:spPr>
          <a:xfrm>
            <a:off x="6296025" y="1304875"/>
            <a:ext cx="513300" cy="5133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5"/>
          <p:cNvSpPr txBox="1"/>
          <p:nvPr/>
        </p:nvSpPr>
        <p:spPr>
          <a:xfrm>
            <a:off x="868275" y="3914900"/>
            <a:ext cx="3446100" cy="6927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Participants:</a:t>
            </a:r>
            <a:endParaRPr>
              <a:solidFill>
                <a:srgbClr val="5F6368"/>
              </a:solidFill>
              <a:latin typeface="Open Sans SemiBold"/>
              <a:ea typeface="Open Sans SemiBold"/>
              <a:cs typeface="Open Sans SemiBold"/>
              <a:sym typeface="Open Sans SemiBold"/>
            </a:endParaRPr>
          </a:p>
          <a:p>
            <a:pPr indent="0" lvl="0" marL="0" rtl="0" algn="ctr">
              <a:lnSpc>
                <a:spcPct val="150000"/>
              </a:lnSpc>
              <a:spcBef>
                <a:spcPts val="0"/>
              </a:spcBef>
              <a:spcAft>
                <a:spcPts val="0"/>
              </a:spcAft>
              <a:buNone/>
            </a:pPr>
            <a:r>
              <a:rPr lang="en" sz="1200">
                <a:solidFill>
                  <a:srgbClr val="5F6368"/>
                </a:solidFill>
                <a:latin typeface="Open Sans"/>
                <a:ea typeface="Open Sans"/>
                <a:cs typeface="Open Sans"/>
                <a:sym typeface="Open Sans"/>
              </a:rPr>
              <a:t>5 participants</a:t>
            </a:r>
            <a:endParaRPr b="1" sz="1200">
              <a:solidFill>
                <a:srgbClr val="4285F4"/>
              </a:solidFill>
              <a:latin typeface="Open Sans"/>
              <a:ea typeface="Open Sans"/>
              <a:cs typeface="Open Sans"/>
              <a:sym typeface="Open Sans"/>
            </a:endParaRPr>
          </a:p>
        </p:txBody>
      </p:sp>
      <p:sp>
        <p:nvSpPr>
          <p:cNvPr id="303" name="Google Shape;303;p55"/>
          <p:cNvSpPr/>
          <p:nvPr/>
        </p:nvSpPr>
        <p:spPr>
          <a:xfrm>
            <a:off x="2334675" y="3287125"/>
            <a:ext cx="513300" cy="5133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5"/>
          <p:cNvSpPr txBox="1"/>
          <p:nvPr/>
        </p:nvSpPr>
        <p:spPr>
          <a:xfrm>
            <a:off x="4829625" y="3914900"/>
            <a:ext cx="3446100" cy="6927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a:solidFill>
                  <a:srgbClr val="5F6368"/>
                </a:solidFill>
                <a:latin typeface="Open Sans SemiBold"/>
                <a:ea typeface="Open Sans SemiBold"/>
                <a:cs typeface="Open Sans SemiBold"/>
                <a:sym typeface="Open Sans SemiBold"/>
              </a:rPr>
              <a:t>Length:</a:t>
            </a:r>
            <a:endParaRPr>
              <a:solidFill>
                <a:srgbClr val="5F6368"/>
              </a:solidFill>
              <a:latin typeface="Open Sans SemiBold"/>
              <a:ea typeface="Open Sans SemiBold"/>
              <a:cs typeface="Open Sans SemiBold"/>
              <a:sym typeface="Open Sans SemiBold"/>
            </a:endParaRPr>
          </a:p>
          <a:p>
            <a:pPr indent="0" lvl="0" marL="0" rtl="0" algn="ctr">
              <a:lnSpc>
                <a:spcPct val="150000"/>
              </a:lnSpc>
              <a:spcBef>
                <a:spcPts val="0"/>
              </a:spcBef>
              <a:spcAft>
                <a:spcPts val="0"/>
              </a:spcAft>
              <a:buNone/>
            </a:pPr>
            <a:r>
              <a:rPr lang="en" sz="1200">
                <a:solidFill>
                  <a:srgbClr val="5F6368"/>
                </a:solidFill>
                <a:latin typeface="Open Sans"/>
                <a:ea typeface="Open Sans"/>
                <a:cs typeface="Open Sans"/>
                <a:sym typeface="Open Sans"/>
              </a:rPr>
              <a:t>20-30 minutes</a:t>
            </a:r>
            <a:endParaRPr b="1" sz="1200">
              <a:solidFill>
                <a:srgbClr val="4285F4"/>
              </a:solidFill>
              <a:latin typeface="Open Sans"/>
              <a:ea typeface="Open Sans"/>
              <a:cs typeface="Open Sans"/>
              <a:sym typeface="Open Sans"/>
            </a:endParaRPr>
          </a:p>
        </p:txBody>
      </p:sp>
      <p:sp>
        <p:nvSpPr>
          <p:cNvPr id="305" name="Google Shape;305;p55"/>
          <p:cNvSpPr/>
          <p:nvPr/>
        </p:nvSpPr>
        <p:spPr>
          <a:xfrm>
            <a:off x="6296025" y="3287125"/>
            <a:ext cx="513300" cy="5133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5"/>
          <p:cNvSpPr/>
          <p:nvPr/>
        </p:nvSpPr>
        <p:spPr>
          <a:xfrm>
            <a:off x="2432025" y="3415575"/>
            <a:ext cx="318600" cy="223550"/>
          </a:xfrm>
          <a:custGeom>
            <a:rect b="b" l="l" r="r" t="t"/>
            <a:pathLst>
              <a:path extrusionOk="0" h="735" w="1048">
                <a:moveTo>
                  <a:pt x="759" y="367"/>
                </a:moveTo>
                <a:cubicBezTo>
                  <a:pt x="833" y="367"/>
                  <a:pt x="889" y="308"/>
                  <a:pt x="889" y="237"/>
                </a:cubicBezTo>
                <a:cubicBezTo>
                  <a:pt x="889" y="167"/>
                  <a:pt x="830" y="107"/>
                  <a:pt x="759" y="107"/>
                </a:cubicBezTo>
                <a:cubicBezTo>
                  <a:pt x="686" y="107"/>
                  <a:pt x="630" y="167"/>
                  <a:pt x="630" y="237"/>
                </a:cubicBezTo>
                <a:cubicBezTo>
                  <a:pt x="630" y="308"/>
                  <a:pt x="689" y="367"/>
                  <a:pt x="759" y="367"/>
                </a:cubicBezTo>
                <a:close/>
                <a:moveTo>
                  <a:pt x="367" y="316"/>
                </a:moveTo>
                <a:cubicBezTo>
                  <a:pt x="455" y="316"/>
                  <a:pt x="522" y="246"/>
                  <a:pt x="522" y="158"/>
                </a:cubicBezTo>
                <a:cubicBezTo>
                  <a:pt x="522" y="71"/>
                  <a:pt x="452" y="0"/>
                  <a:pt x="367" y="0"/>
                </a:cubicBezTo>
                <a:cubicBezTo>
                  <a:pt x="283" y="0"/>
                  <a:pt x="209" y="71"/>
                  <a:pt x="209" y="158"/>
                </a:cubicBezTo>
                <a:cubicBezTo>
                  <a:pt x="209" y="246"/>
                  <a:pt x="283" y="316"/>
                  <a:pt x="367" y="316"/>
                </a:cubicBezTo>
                <a:close/>
                <a:moveTo>
                  <a:pt x="759" y="471"/>
                </a:moveTo>
                <a:cubicBezTo>
                  <a:pt x="664" y="471"/>
                  <a:pt x="472" y="519"/>
                  <a:pt x="472" y="615"/>
                </a:cubicBezTo>
                <a:lnTo>
                  <a:pt x="472" y="734"/>
                </a:lnTo>
                <a:lnTo>
                  <a:pt x="1047" y="734"/>
                </a:lnTo>
                <a:lnTo>
                  <a:pt x="1047" y="615"/>
                </a:lnTo>
                <a:cubicBezTo>
                  <a:pt x="1047" y="522"/>
                  <a:pt x="855" y="471"/>
                  <a:pt x="759" y="471"/>
                </a:cubicBezTo>
                <a:close/>
                <a:moveTo>
                  <a:pt x="367" y="421"/>
                </a:moveTo>
                <a:cubicBezTo>
                  <a:pt x="246" y="421"/>
                  <a:pt x="0" y="483"/>
                  <a:pt x="0" y="604"/>
                </a:cubicBezTo>
                <a:lnTo>
                  <a:pt x="0" y="734"/>
                </a:lnTo>
                <a:lnTo>
                  <a:pt x="367" y="734"/>
                </a:lnTo>
                <a:lnTo>
                  <a:pt x="367" y="615"/>
                </a:lnTo>
                <a:cubicBezTo>
                  <a:pt x="367" y="570"/>
                  <a:pt x="384" y="494"/>
                  <a:pt x="491" y="435"/>
                </a:cubicBezTo>
                <a:cubicBezTo>
                  <a:pt x="446" y="426"/>
                  <a:pt x="404" y="421"/>
                  <a:pt x="367" y="42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307" name="Google Shape;307;p55"/>
          <p:cNvSpPr/>
          <p:nvPr/>
        </p:nvSpPr>
        <p:spPr>
          <a:xfrm>
            <a:off x="6441252" y="1401778"/>
            <a:ext cx="222841" cy="319496"/>
          </a:xfrm>
          <a:custGeom>
            <a:rect b="b" l="l" r="r" t="t"/>
            <a:pathLst>
              <a:path extrusionOk="0" h="1048" w="734">
                <a:moveTo>
                  <a:pt x="366" y="0"/>
                </a:moveTo>
                <a:cubicBezTo>
                  <a:pt x="163" y="0"/>
                  <a:pt x="0" y="164"/>
                  <a:pt x="0" y="367"/>
                </a:cubicBezTo>
                <a:cubicBezTo>
                  <a:pt x="0" y="641"/>
                  <a:pt x="366" y="1047"/>
                  <a:pt x="366" y="1047"/>
                </a:cubicBezTo>
                <a:cubicBezTo>
                  <a:pt x="366" y="1047"/>
                  <a:pt x="733" y="641"/>
                  <a:pt x="733" y="367"/>
                </a:cubicBezTo>
                <a:cubicBezTo>
                  <a:pt x="731" y="164"/>
                  <a:pt x="567" y="0"/>
                  <a:pt x="366" y="0"/>
                </a:cubicBezTo>
                <a:close/>
                <a:moveTo>
                  <a:pt x="366" y="497"/>
                </a:moveTo>
                <a:cubicBezTo>
                  <a:pt x="293" y="497"/>
                  <a:pt x="237" y="438"/>
                  <a:pt x="237" y="367"/>
                </a:cubicBezTo>
                <a:cubicBezTo>
                  <a:pt x="237" y="296"/>
                  <a:pt x="296" y="237"/>
                  <a:pt x="366" y="237"/>
                </a:cubicBezTo>
                <a:cubicBezTo>
                  <a:pt x="440" y="237"/>
                  <a:pt x="496" y="296"/>
                  <a:pt x="496" y="367"/>
                </a:cubicBezTo>
                <a:cubicBezTo>
                  <a:pt x="496" y="438"/>
                  <a:pt x="437" y="497"/>
                  <a:pt x="366" y="49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308" name="Google Shape;308;p55"/>
          <p:cNvSpPr/>
          <p:nvPr/>
        </p:nvSpPr>
        <p:spPr>
          <a:xfrm>
            <a:off x="6392921" y="3384699"/>
            <a:ext cx="319496" cy="318153"/>
          </a:xfrm>
          <a:custGeom>
            <a:rect b="b" l="l" r="r" t="t"/>
            <a:pathLst>
              <a:path extrusionOk="0" h="1045" w="1048">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309" name="Google Shape;309;p55"/>
          <p:cNvSpPr/>
          <p:nvPr/>
        </p:nvSpPr>
        <p:spPr>
          <a:xfrm>
            <a:off x="2460538" y="1416000"/>
            <a:ext cx="261574" cy="291049"/>
          </a:xfrm>
          <a:custGeom>
            <a:rect b="b" l="l" r="r" t="t"/>
            <a:pathLst>
              <a:path extrusionOk="0" h="1046" w="941">
                <a:moveTo>
                  <a:pt x="833" y="105"/>
                </a:moveTo>
                <a:lnTo>
                  <a:pt x="616" y="105"/>
                </a:lnTo>
                <a:cubicBezTo>
                  <a:pt x="593" y="46"/>
                  <a:pt x="537" y="0"/>
                  <a:pt x="469" y="0"/>
                </a:cubicBezTo>
                <a:cubicBezTo>
                  <a:pt x="401" y="0"/>
                  <a:pt x="345" y="46"/>
                  <a:pt x="322" y="105"/>
                </a:cubicBezTo>
                <a:lnTo>
                  <a:pt x="105" y="105"/>
                </a:lnTo>
                <a:cubicBezTo>
                  <a:pt x="48" y="105"/>
                  <a:pt x="0" y="153"/>
                  <a:pt x="0" y="209"/>
                </a:cubicBezTo>
                <a:lnTo>
                  <a:pt x="0" y="940"/>
                </a:lnTo>
                <a:cubicBezTo>
                  <a:pt x="0" y="997"/>
                  <a:pt x="48" y="1045"/>
                  <a:pt x="105" y="1045"/>
                </a:cubicBezTo>
                <a:lnTo>
                  <a:pt x="836" y="1045"/>
                </a:lnTo>
                <a:cubicBezTo>
                  <a:pt x="892" y="1045"/>
                  <a:pt x="940" y="997"/>
                  <a:pt x="940" y="940"/>
                </a:cubicBezTo>
                <a:lnTo>
                  <a:pt x="940" y="209"/>
                </a:lnTo>
                <a:cubicBezTo>
                  <a:pt x="937" y="150"/>
                  <a:pt x="889" y="105"/>
                  <a:pt x="833" y="105"/>
                </a:cubicBezTo>
                <a:close/>
                <a:moveTo>
                  <a:pt x="466" y="105"/>
                </a:moveTo>
                <a:cubicBezTo>
                  <a:pt x="494" y="105"/>
                  <a:pt x="520" y="127"/>
                  <a:pt x="520" y="158"/>
                </a:cubicBezTo>
                <a:cubicBezTo>
                  <a:pt x="520" y="187"/>
                  <a:pt x="497" y="212"/>
                  <a:pt x="466" y="212"/>
                </a:cubicBezTo>
                <a:cubicBezTo>
                  <a:pt x="435" y="212"/>
                  <a:pt x="412" y="190"/>
                  <a:pt x="412" y="158"/>
                </a:cubicBezTo>
                <a:cubicBezTo>
                  <a:pt x="415" y="127"/>
                  <a:pt x="438" y="105"/>
                  <a:pt x="466" y="105"/>
                </a:cubicBezTo>
                <a:close/>
                <a:moveTo>
                  <a:pt x="570" y="836"/>
                </a:moveTo>
                <a:lnTo>
                  <a:pt x="204" y="836"/>
                </a:lnTo>
                <a:lnTo>
                  <a:pt x="204" y="731"/>
                </a:lnTo>
                <a:lnTo>
                  <a:pt x="570" y="731"/>
                </a:lnTo>
                <a:lnTo>
                  <a:pt x="570" y="836"/>
                </a:lnTo>
                <a:close/>
                <a:moveTo>
                  <a:pt x="728" y="627"/>
                </a:moveTo>
                <a:lnTo>
                  <a:pt x="206" y="627"/>
                </a:lnTo>
                <a:lnTo>
                  <a:pt x="206" y="523"/>
                </a:lnTo>
                <a:lnTo>
                  <a:pt x="728" y="523"/>
                </a:lnTo>
                <a:lnTo>
                  <a:pt x="728" y="627"/>
                </a:lnTo>
                <a:close/>
                <a:moveTo>
                  <a:pt x="728" y="418"/>
                </a:moveTo>
                <a:lnTo>
                  <a:pt x="206" y="418"/>
                </a:lnTo>
                <a:lnTo>
                  <a:pt x="206" y="314"/>
                </a:lnTo>
                <a:lnTo>
                  <a:pt x="728" y="314"/>
                </a:lnTo>
                <a:lnTo>
                  <a:pt x="728" y="41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6"/>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315" name="Google Shape;315;p56"/>
          <p:cNvSpPr txBox="1"/>
          <p:nvPr/>
        </p:nvSpPr>
        <p:spPr>
          <a:xfrm>
            <a:off x="818700" y="1393200"/>
            <a:ext cx="8175600" cy="6150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1300">
                <a:solidFill>
                  <a:schemeClr val="dk2"/>
                </a:solidFill>
                <a:latin typeface="Google Sans"/>
                <a:ea typeface="Google Sans"/>
                <a:cs typeface="Google Sans"/>
                <a:sym typeface="Google Sans"/>
              </a:rPr>
              <a:t>The usability studies conducted for the ParkNow app provided valuable insights into user interactions and areas for improvement. Below are three key findings from the studies:</a:t>
            </a:r>
            <a:endParaRPr sz="1300">
              <a:solidFill>
                <a:schemeClr val="dk2"/>
              </a:solidFill>
              <a:latin typeface="Google Sans"/>
              <a:ea typeface="Google Sans"/>
              <a:cs typeface="Google Sans"/>
              <a:sym typeface="Google Sans"/>
            </a:endParaRPr>
          </a:p>
        </p:txBody>
      </p:sp>
      <p:sp>
        <p:nvSpPr>
          <p:cNvPr id="316" name="Google Shape;316;p56"/>
          <p:cNvSpPr txBox="1"/>
          <p:nvPr/>
        </p:nvSpPr>
        <p:spPr>
          <a:xfrm>
            <a:off x="710051" y="3137375"/>
            <a:ext cx="2035500" cy="14316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chemeClr val="dk2"/>
                </a:solidFill>
                <a:latin typeface="Google Sans"/>
                <a:ea typeface="Google Sans"/>
                <a:cs typeface="Google Sans"/>
                <a:sym typeface="Google Sans"/>
              </a:rPr>
              <a:t>Users struggled to locate key features, indicating that the navigation structure needed simplification to enhance accessibility and user flow.</a:t>
            </a:r>
            <a:endParaRPr sz="1200">
              <a:solidFill>
                <a:schemeClr val="dk2"/>
              </a:solidFill>
              <a:latin typeface="Google Sans"/>
              <a:ea typeface="Google Sans"/>
              <a:cs typeface="Google Sans"/>
              <a:sym typeface="Google Sans"/>
            </a:endParaRPr>
          </a:p>
        </p:txBody>
      </p:sp>
      <p:sp>
        <p:nvSpPr>
          <p:cNvPr id="317" name="Google Shape;317;p56"/>
          <p:cNvSpPr txBox="1"/>
          <p:nvPr/>
        </p:nvSpPr>
        <p:spPr>
          <a:xfrm>
            <a:off x="818688" y="2658350"/>
            <a:ext cx="1872600" cy="3693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b="1" lang="en" sz="1200">
                <a:solidFill>
                  <a:schemeClr val="dk2"/>
                </a:solidFill>
                <a:latin typeface="Google Sans"/>
                <a:ea typeface="Google Sans"/>
                <a:cs typeface="Google Sans"/>
                <a:sym typeface="Google Sans"/>
              </a:rPr>
              <a:t>Navigation Confusion</a:t>
            </a:r>
            <a:endParaRPr b="1" sz="1200">
              <a:solidFill>
                <a:schemeClr val="dk2"/>
              </a:solidFill>
              <a:latin typeface="Google Sans"/>
              <a:ea typeface="Google Sans"/>
              <a:cs typeface="Google Sans"/>
              <a:sym typeface="Google Sans"/>
            </a:endParaRPr>
          </a:p>
        </p:txBody>
      </p:sp>
      <p:sp>
        <p:nvSpPr>
          <p:cNvPr id="318" name="Google Shape;318;p56"/>
          <p:cNvSpPr txBox="1"/>
          <p:nvPr/>
        </p:nvSpPr>
        <p:spPr>
          <a:xfrm>
            <a:off x="3662850" y="2658350"/>
            <a:ext cx="1872600" cy="3693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b="1" lang="en" sz="1200">
                <a:solidFill>
                  <a:schemeClr val="dk2"/>
                </a:solidFill>
                <a:latin typeface="Google Sans"/>
                <a:ea typeface="Google Sans"/>
                <a:cs typeface="Google Sans"/>
                <a:sym typeface="Google Sans"/>
              </a:rPr>
              <a:t>Payment Process Clarity</a:t>
            </a:r>
            <a:endParaRPr b="1" sz="1200">
              <a:solidFill>
                <a:schemeClr val="dk2"/>
              </a:solidFill>
              <a:latin typeface="Google Sans"/>
              <a:ea typeface="Google Sans"/>
              <a:cs typeface="Google Sans"/>
              <a:sym typeface="Google Sans"/>
            </a:endParaRPr>
          </a:p>
        </p:txBody>
      </p:sp>
      <p:sp>
        <p:nvSpPr>
          <p:cNvPr id="319" name="Google Shape;319;p56"/>
          <p:cNvSpPr txBox="1"/>
          <p:nvPr/>
        </p:nvSpPr>
        <p:spPr>
          <a:xfrm>
            <a:off x="6362700" y="2658350"/>
            <a:ext cx="2607300" cy="3693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b="1" lang="en" sz="1200">
                <a:solidFill>
                  <a:schemeClr val="dk2"/>
                </a:solidFill>
                <a:latin typeface="Google Sans"/>
                <a:ea typeface="Google Sans"/>
                <a:cs typeface="Google Sans"/>
                <a:sym typeface="Google Sans"/>
              </a:rPr>
              <a:t>Dispute Submission Complexity</a:t>
            </a:r>
            <a:endParaRPr b="1" sz="1200">
              <a:solidFill>
                <a:schemeClr val="dk2"/>
              </a:solidFill>
              <a:latin typeface="Google Sans"/>
              <a:ea typeface="Google Sans"/>
              <a:cs typeface="Google Sans"/>
              <a:sym typeface="Google Sans"/>
            </a:endParaRPr>
          </a:p>
        </p:txBody>
      </p:sp>
      <p:sp>
        <p:nvSpPr>
          <p:cNvPr id="320" name="Google Shape;320;p56"/>
          <p:cNvSpPr txBox="1"/>
          <p:nvPr/>
        </p:nvSpPr>
        <p:spPr>
          <a:xfrm>
            <a:off x="3413750" y="3141075"/>
            <a:ext cx="2373000" cy="14316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chemeClr val="dk2"/>
                </a:solidFill>
                <a:latin typeface="Google Sans"/>
                <a:ea typeface="Google Sans"/>
                <a:cs typeface="Google Sans"/>
                <a:sym typeface="Google Sans"/>
              </a:rPr>
              <a:t>Participants expressed uncertainty during the payment process, suggesting that clearer labeling and step-by-step guidance would improve user confidence and reduce errors.</a:t>
            </a:r>
            <a:endParaRPr sz="1200">
              <a:solidFill>
                <a:schemeClr val="dk2"/>
              </a:solidFill>
              <a:latin typeface="Google Sans"/>
              <a:ea typeface="Google Sans"/>
              <a:cs typeface="Google Sans"/>
              <a:sym typeface="Google Sans"/>
            </a:endParaRPr>
          </a:p>
        </p:txBody>
      </p:sp>
      <p:sp>
        <p:nvSpPr>
          <p:cNvPr id="321" name="Google Shape;321;p56"/>
          <p:cNvSpPr txBox="1"/>
          <p:nvPr/>
        </p:nvSpPr>
        <p:spPr>
          <a:xfrm>
            <a:off x="6362700" y="3141075"/>
            <a:ext cx="2463000" cy="14316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chemeClr val="dk2"/>
                </a:solidFill>
                <a:latin typeface="Google Sans"/>
                <a:ea typeface="Google Sans"/>
                <a:cs typeface="Google Sans"/>
                <a:sym typeface="Google Sans"/>
              </a:rPr>
              <a:t>Users found the dispute submission form overwhelming, highlighting the need for a more streamlined approach with fewer fields and clearer instructions to facilitate easier submissions</a:t>
            </a:r>
            <a:endParaRPr sz="1200">
              <a:solidFill>
                <a:schemeClr val="dk2"/>
              </a:solidFill>
              <a:latin typeface="Google Sans"/>
              <a:ea typeface="Google Sans"/>
              <a:cs typeface="Google Sans"/>
              <a:sym typeface="Google Sans"/>
            </a:endParaRPr>
          </a:p>
        </p:txBody>
      </p:sp>
      <p:sp>
        <p:nvSpPr>
          <p:cNvPr id="322" name="Google Shape;322;p56"/>
          <p:cNvSpPr/>
          <p:nvPr/>
        </p:nvSpPr>
        <p:spPr>
          <a:xfrm>
            <a:off x="1498338" y="2108121"/>
            <a:ext cx="513300" cy="5133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23" name="Google Shape;323;p56"/>
          <p:cNvSpPr/>
          <p:nvPr/>
        </p:nvSpPr>
        <p:spPr>
          <a:xfrm>
            <a:off x="4342513" y="2120246"/>
            <a:ext cx="513300" cy="5133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24" name="Google Shape;324;p56"/>
          <p:cNvSpPr/>
          <p:nvPr/>
        </p:nvSpPr>
        <p:spPr>
          <a:xfrm>
            <a:off x="7186688" y="2108121"/>
            <a:ext cx="513300" cy="5133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A853"/>
        </a:solidFill>
      </p:bgPr>
    </p:bg>
    <p:spTree>
      <p:nvGrpSpPr>
        <p:cNvPr id="328" name="Shape 328"/>
        <p:cNvGrpSpPr/>
        <p:nvPr/>
      </p:nvGrpSpPr>
      <p:grpSpPr>
        <a:xfrm>
          <a:off x="0" y="0"/>
          <a:ext cx="0" cy="0"/>
          <a:chOff x="0" y="0"/>
          <a:chExt cx="0" cy="0"/>
        </a:xfrm>
      </p:grpSpPr>
      <p:sp>
        <p:nvSpPr>
          <p:cNvPr id="329" name="Google Shape;329;p57"/>
          <p:cNvSpPr txBox="1"/>
          <p:nvPr/>
        </p:nvSpPr>
        <p:spPr>
          <a:xfrm>
            <a:off x="3721275" y="2048400"/>
            <a:ext cx="39900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330" name="Google Shape;330;p57"/>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31" name="Google Shape;331;p57"/>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40"/>
          <p:cNvSpPr txBox="1"/>
          <p:nvPr/>
        </p:nvSpPr>
        <p:spPr>
          <a:xfrm>
            <a:off x="1231075" y="1351725"/>
            <a:ext cx="3934200" cy="1800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The product: </a:t>
            </a:r>
            <a:endParaRPr>
              <a:solidFill>
                <a:srgbClr val="4285F4"/>
              </a:solidFill>
              <a:latin typeface="Open Sans SemiBold"/>
              <a:ea typeface="Open Sans SemiBold"/>
              <a:cs typeface="Open Sans SemiBold"/>
              <a:sym typeface="Open Sans SemiBold"/>
            </a:endParaRPr>
          </a:p>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 </a:t>
            </a:r>
            <a:r>
              <a:rPr lang="en" sz="1200">
                <a:solidFill>
                  <a:schemeClr val="dk2"/>
                </a:solidFill>
                <a:latin typeface="Google Sans"/>
                <a:ea typeface="Google Sans"/>
                <a:cs typeface="Google Sans"/>
                <a:sym typeface="Google Sans"/>
              </a:rPr>
              <a:t>ParkNow is a mobile app and responsive website designed to help users find, dispute, and manage their parking tickets easily. The target users include regular drivers who face parking violations and need a hassle-free way to resolve issues</a:t>
            </a:r>
            <a:r>
              <a:rPr lang="en" sz="1200">
                <a:solidFill>
                  <a:schemeClr val="dk1"/>
                </a:solidFill>
                <a:latin typeface="Roboto"/>
                <a:ea typeface="Roboto"/>
                <a:cs typeface="Roboto"/>
                <a:sym typeface="Roboto"/>
              </a:rPr>
              <a:t>.</a:t>
            </a:r>
            <a:endParaRPr b="1" sz="1200">
              <a:solidFill>
                <a:srgbClr val="1967D2"/>
              </a:solidFill>
              <a:latin typeface="Open Sans"/>
              <a:ea typeface="Open Sans"/>
              <a:cs typeface="Open Sans"/>
              <a:sym typeface="Open Sans"/>
            </a:endParaRPr>
          </a:p>
        </p:txBody>
      </p:sp>
      <p:sp>
        <p:nvSpPr>
          <p:cNvPr id="160" name="Google Shape;160;p40"/>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1" name="Google Shape;161;p40"/>
          <p:cNvSpPr/>
          <p:nvPr/>
        </p:nvSpPr>
        <p:spPr>
          <a:xfrm>
            <a:off x="517675" y="12994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0"/>
          <p:cNvSpPr txBox="1"/>
          <p:nvPr/>
        </p:nvSpPr>
        <p:spPr>
          <a:xfrm>
            <a:off x="1231075" y="3228335"/>
            <a:ext cx="3446100" cy="69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Project duration:</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Google Sans"/>
                <a:ea typeface="Google Sans"/>
                <a:cs typeface="Google Sans"/>
                <a:sym typeface="Google Sans"/>
              </a:rPr>
              <a:t>November, 2024 - December, 2024</a:t>
            </a:r>
            <a:endParaRPr b="1" sz="1200">
              <a:solidFill>
                <a:srgbClr val="4285F4"/>
              </a:solidFill>
              <a:latin typeface="Google Sans"/>
              <a:ea typeface="Google Sans"/>
              <a:cs typeface="Google Sans"/>
              <a:sym typeface="Google Sans"/>
            </a:endParaRPr>
          </a:p>
        </p:txBody>
      </p:sp>
      <p:sp>
        <p:nvSpPr>
          <p:cNvPr id="163" name="Google Shape;163;p40"/>
          <p:cNvSpPr/>
          <p:nvPr/>
        </p:nvSpPr>
        <p:spPr>
          <a:xfrm>
            <a:off x="517675" y="3152635"/>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0"/>
          <p:cNvSpPr/>
          <p:nvPr/>
        </p:nvSpPr>
        <p:spPr>
          <a:xfrm>
            <a:off x="643388" y="3278886"/>
            <a:ext cx="261874" cy="260801"/>
          </a:xfrm>
          <a:custGeom>
            <a:rect b="b" l="l" r="r" t="t"/>
            <a:pathLst>
              <a:path extrusionOk="0" h="1045" w="1048">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65" name="Google Shape;165;p40"/>
          <p:cNvSpPr/>
          <p:nvPr/>
        </p:nvSpPr>
        <p:spPr>
          <a:xfrm>
            <a:off x="610514" y="1447462"/>
            <a:ext cx="327623" cy="217176"/>
          </a:xfrm>
          <a:custGeom>
            <a:rect b="b" l="l" r="r" t="t"/>
            <a:pathLst>
              <a:path extrusionOk="0" h="765" w="1149">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pic>
        <p:nvPicPr>
          <p:cNvPr id="166" name="Google Shape;166;p40"/>
          <p:cNvPicPr preferRelativeResize="0"/>
          <p:nvPr/>
        </p:nvPicPr>
        <p:blipFill rotWithShape="1">
          <a:blip r:embed="rId3">
            <a:alphaModFix/>
          </a:blip>
          <a:srcRect b="2254" l="7809" r="4348" t="2216"/>
          <a:stretch/>
        </p:blipFill>
        <p:spPr>
          <a:xfrm>
            <a:off x="6179850" y="1919750"/>
            <a:ext cx="2825600" cy="2001275"/>
          </a:xfrm>
          <a:prstGeom prst="rect">
            <a:avLst/>
          </a:prstGeom>
          <a:noFill/>
          <a:ln>
            <a:noFill/>
          </a:ln>
        </p:spPr>
      </p:pic>
      <p:pic>
        <p:nvPicPr>
          <p:cNvPr id="167" name="Google Shape;167;p40"/>
          <p:cNvPicPr preferRelativeResize="0"/>
          <p:nvPr/>
        </p:nvPicPr>
        <p:blipFill rotWithShape="1">
          <a:blip r:embed="rId4">
            <a:alphaModFix/>
          </a:blip>
          <a:srcRect b="6426" l="3147" r="2628" t="4566"/>
          <a:stretch/>
        </p:blipFill>
        <p:spPr>
          <a:xfrm>
            <a:off x="5499800" y="1447450"/>
            <a:ext cx="3022941" cy="2112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8"/>
          <p:cNvSpPr txBox="1"/>
          <p:nvPr/>
        </p:nvSpPr>
        <p:spPr>
          <a:xfrm>
            <a:off x="449650" y="306625"/>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37" name="Google Shape;337;p58"/>
          <p:cNvSpPr txBox="1"/>
          <p:nvPr/>
        </p:nvSpPr>
        <p:spPr>
          <a:xfrm>
            <a:off x="517675" y="944325"/>
            <a:ext cx="8438400" cy="1200600"/>
          </a:xfrm>
          <a:prstGeom prst="rect">
            <a:avLst/>
          </a:prstGeom>
          <a:noFill/>
          <a:ln>
            <a:noFill/>
          </a:ln>
        </p:spPr>
        <p:txBody>
          <a:bodyPr anchorCtr="0" anchor="t" bIns="91425" lIns="0" spcFirstLastPara="1" rIns="91425" wrap="square" tIns="91425">
            <a:spAutoFit/>
          </a:bodyPr>
          <a:lstStyle/>
          <a:p>
            <a:pPr indent="0" lvl="0" marL="0" rtl="0" algn="just">
              <a:lnSpc>
                <a:spcPct val="150000"/>
              </a:lnSpc>
              <a:spcBef>
                <a:spcPts val="0"/>
              </a:spcBef>
              <a:spcAft>
                <a:spcPts val="0"/>
              </a:spcAft>
              <a:buNone/>
            </a:pPr>
            <a:r>
              <a:rPr lang="en" sz="1200">
                <a:solidFill>
                  <a:srgbClr val="5F6368"/>
                </a:solidFill>
                <a:latin typeface="Open Sans"/>
                <a:ea typeface="Open Sans"/>
                <a:cs typeface="Open Sans"/>
                <a:sym typeface="Open Sans"/>
              </a:rPr>
              <a:t>Based on the insights from the usability study, I made changes to improve the disputes evidence submit. One of the changes I made was adding the upload button to </a:t>
            </a:r>
            <a:r>
              <a:rPr lang="en" sz="1200">
                <a:solidFill>
                  <a:srgbClr val="5F6368"/>
                </a:solidFill>
                <a:latin typeface="Open Sans"/>
                <a:ea typeface="Open Sans"/>
                <a:cs typeface="Open Sans"/>
                <a:sym typeface="Open Sans"/>
              </a:rPr>
              <a:t>access</a:t>
            </a:r>
            <a:r>
              <a:rPr lang="en" sz="1200">
                <a:solidFill>
                  <a:srgbClr val="5F6368"/>
                </a:solidFill>
                <a:latin typeface="Open Sans"/>
                <a:ea typeface="Open Sans"/>
                <a:cs typeface="Open Sans"/>
                <a:sym typeface="Open Sans"/>
              </a:rPr>
              <a:t> device images or documents</a:t>
            </a:r>
            <a:r>
              <a:rPr lang="en" sz="1200">
                <a:solidFill>
                  <a:schemeClr val="dk2"/>
                </a:solidFill>
                <a:latin typeface="Open Sans"/>
                <a:ea typeface="Open Sans"/>
                <a:cs typeface="Open Sans"/>
                <a:sym typeface="Open Sans"/>
              </a:rPr>
              <a:t> . This a</a:t>
            </a:r>
            <a:r>
              <a:rPr lang="en" sz="1200">
                <a:solidFill>
                  <a:schemeClr val="dk2"/>
                </a:solidFill>
                <a:latin typeface="Open Sans"/>
                <a:ea typeface="Open Sans"/>
                <a:cs typeface="Open Sans"/>
                <a:sym typeface="Open Sans"/>
              </a:rPr>
              <a:t>llo</a:t>
            </a:r>
            <a:r>
              <a:rPr lang="en" sz="1200">
                <a:solidFill>
                  <a:schemeClr val="dk2"/>
                </a:solidFill>
                <a:latin typeface="Open Sans"/>
                <a:ea typeface="Open Sans"/>
                <a:cs typeface="Open Sans"/>
                <a:sym typeface="Open Sans"/>
              </a:rPr>
              <a:t>w users to dispute violations directly through the app by submitting evidence, such as photos or documents, along with a clear explanation of their case.</a:t>
            </a:r>
            <a:endParaRPr sz="1200">
              <a:solidFill>
                <a:schemeClr val="dk2"/>
              </a:solidFill>
              <a:latin typeface="Open Sans"/>
              <a:ea typeface="Open Sans"/>
              <a:cs typeface="Open Sans"/>
              <a:sym typeface="Open Sans"/>
            </a:endParaRPr>
          </a:p>
        </p:txBody>
      </p:sp>
      <p:sp>
        <p:nvSpPr>
          <p:cNvPr id="338" name="Google Shape;338;p58"/>
          <p:cNvSpPr/>
          <p:nvPr/>
        </p:nvSpPr>
        <p:spPr>
          <a:xfrm>
            <a:off x="551700" y="2473850"/>
            <a:ext cx="3479700" cy="2064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8"/>
          <p:cNvSpPr/>
          <p:nvPr/>
        </p:nvSpPr>
        <p:spPr>
          <a:xfrm>
            <a:off x="5031894" y="2450000"/>
            <a:ext cx="3560400" cy="2112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8"/>
          <p:cNvSpPr txBox="1"/>
          <p:nvPr/>
        </p:nvSpPr>
        <p:spPr>
          <a:xfrm>
            <a:off x="1114650" y="2091525"/>
            <a:ext cx="235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Before usability study</a:t>
            </a:r>
            <a:endParaRPr>
              <a:solidFill>
                <a:srgbClr val="1967D2"/>
              </a:solidFill>
            </a:endParaRPr>
          </a:p>
        </p:txBody>
      </p:sp>
      <p:sp>
        <p:nvSpPr>
          <p:cNvPr id="341" name="Google Shape;341;p58"/>
          <p:cNvSpPr txBox="1"/>
          <p:nvPr/>
        </p:nvSpPr>
        <p:spPr>
          <a:xfrm>
            <a:off x="5682150" y="2067688"/>
            <a:ext cx="235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After usability study</a:t>
            </a:r>
            <a:endParaRPr>
              <a:solidFill>
                <a:srgbClr val="1967D2"/>
              </a:solidFill>
            </a:endParaRPr>
          </a:p>
        </p:txBody>
      </p:sp>
      <p:pic>
        <p:nvPicPr>
          <p:cNvPr id="342" name="Google Shape;342;p58"/>
          <p:cNvPicPr preferRelativeResize="0"/>
          <p:nvPr/>
        </p:nvPicPr>
        <p:blipFill rotWithShape="1">
          <a:blip r:embed="rId3">
            <a:alphaModFix/>
          </a:blip>
          <a:srcRect b="6767" l="2619" r="2114" t="8637"/>
          <a:stretch/>
        </p:blipFill>
        <p:spPr>
          <a:xfrm>
            <a:off x="551700" y="2439700"/>
            <a:ext cx="3479700" cy="2180650"/>
          </a:xfrm>
          <a:prstGeom prst="rect">
            <a:avLst/>
          </a:prstGeom>
          <a:noFill/>
          <a:ln>
            <a:noFill/>
          </a:ln>
        </p:spPr>
      </p:pic>
      <p:pic>
        <p:nvPicPr>
          <p:cNvPr id="343" name="Google Shape;343;p58"/>
          <p:cNvPicPr preferRelativeResize="0"/>
          <p:nvPr/>
        </p:nvPicPr>
        <p:blipFill rotWithShape="1">
          <a:blip r:embed="rId4">
            <a:alphaModFix/>
          </a:blip>
          <a:srcRect b="3678" l="1863" r="3042" t="8525"/>
          <a:stretch/>
        </p:blipFill>
        <p:spPr>
          <a:xfrm>
            <a:off x="5031900" y="2439700"/>
            <a:ext cx="3560400" cy="2112300"/>
          </a:xfrm>
          <a:prstGeom prst="rect">
            <a:avLst/>
          </a:prstGeom>
          <a:noFill/>
          <a:ln>
            <a:noFill/>
          </a:ln>
        </p:spPr>
      </p:pic>
      <p:sp>
        <p:nvSpPr>
          <p:cNvPr id="344" name="Google Shape;344;p58"/>
          <p:cNvSpPr/>
          <p:nvPr/>
        </p:nvSpPr>
        <p:spPr>
          <a:xfrm>
            <a:off x="2377300" y="3480725"/>
            <a:ext cx="114900" cy="1149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45" name="Google Shape;345;p58"/>
          <p:cNvCxnSpPr>
            <a:stCxn id="344" idx="3"/>
          </p:cNvCxnSpPr>
          <p:nvPr/>
        </p:nvCxnSpPr>
        <p:spPr>
          <a:xfrm flipH="1" rot="10800000">
            <a:off x="2492200" y="3518975"/>
            <a:ext cx="4367700" cy="19200"/>
          </a:xfrm>
          <a:prstGeom prst="straightConnector1">
            <a:avLst/>
          </a:prstGeom>
          <a:noFill/>
          <a:ln cap="flat" cmpd="sng" w="19050">
            <a:solidFill>
              <a:srgbClr val="38761D"/>
            </a:solidFill>
            <a:prstDash val="solid"/>
            <a:round/>
            <a:headEnd len="med" w="med" type="none"/>
            <a:tailEnd len="med" w="med" type="triangle"/>
          </a:ln>
        </p:spPr>
      </p:cxnSp>
      <p:sp>
        <p:nvSpPr>
          <p:cNvPr id="346" name="Google Shape;346;p58"/>
          <p:cNvSpPr/>
          <p:nvPr/>
        </p:nvSpPr>
        <p:spPr>
          <a:xfrm>
            <a:off x="6885075" y="3465650"/>
            <a:ext cx="114900" cy="1005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9"/>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52" name="Google Shape;352;p59"/>
          <p:cNvSpPr txBox="1"/>
          <p:nvPr/>
        </p:nvSpPr>
        <p:spPr>
          <a:xfrm>
            <a:off x="517675" y="1135225"/>
            <a:ext cx="8260800" cy="1231500"/>
          </a:xfrm>
          <a:prstGeom prst="rect">
            <a:avLst/>
          </a:prstGeom>
          <a:noFill/>
          <a:ln>
            <a:noFill/>
          </a:ln>
        </p:spPr>
        <p:txBody>
          <a:bodyPr anchorCtr="0" anchor="t" bIns="91425" lIns="0"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Based on the insights from the usability study, I made changes to improve the chances of selecting dispute reason. One of the changes I made was adding the option radio to select the dispute options</a:t>
            </a:r>
            <a:r>
              <a:rPr lang="en" sz="1200">
                <a:solidFill>
                  <a:schemeClr val="dk2"/>
                </a:solidFill>
                <a:latin typeface="Open Sans"/>
                <a:ea typeface="Open Sans"/>
                <a:cs typeface="Open Sans"/>
                <a:sym typeface="Open Sans"/>
              </a:rPr>
              <a:t> . This allow users to choose dispute violations directly through the app by clicking the options , along with a clear explanation of their case.</a:t>
            </a:r>
            <a:endParaRPr sz="1200">
              <a:solidFill>
                <a:schemeClr val="dk2"/>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rgbClr val="5F6368"/>
              </a:solidFill>
              <a:latin typeface="Open Sans"/>
              <a:ea typeface="Open Sans"/>
              <a:cs typeface="Open Sans"/>
              <a:sym typeface="Open Sans"/>
            </a:endParaRPr>
          </a:p>
        </p:txBody>
      </p:sp>
      <p:sp>
        <p:nvSpPr>
          <p:cNvPr id="353" name="Google Shape;353;p59"/>
          <p:cNvSpPr/>
          <p:nvPr/>
        </p:nvSpPr>
        <p:spPr>
          <a:xfrm>
            <a:off x="551700" y="2473850"/>
            <a:ext cx="3479700" cy="2064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9"/>
          <p:cNvSpPr txBox="1"/>
          <p:nvPr/>
        </p:nvSpPr>
        <p:spPr>
          <a:xfrm>
            <a:off x="1511690" y="3321510"/>
            <a:ext cx="1559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F6368"/>
                </a:solidFill>
                <a:latin typeface="Open Sans"/>
                <a:ea typeface="Open Sans"/>
                <a:cs typeface="Open Sans"/>
                <a:sym typeface="Open Sans"/>
              </a:rPr>
              <a:t>Mockup 2 before</a:t>
            </a:r>
            <a:endParaRPr sz="1200">
              <a:solidFill>
                <a:srgbClr val="5F6368"/>
              </a:solidFill>
              <a:latin typeface="Open Sans"/>
              <a:ea typeface="Open Sans"/>
              <a:cs typeface="Open Sans"/>
              <a:sym typeface="Open Sans"/>
            </a:endParaRPr>
          </a:p>
        </p:txBody>
      </p:sp>
      <p:sp>
        <p:nvSpPr>
          <p:cNvPr id="355" name="Google Shape;355;p59"/>
          <p:cNvSpPr/>
          <p:nvPr/>
        </p:nvSpPr>
        <p:spPr>
          <a:xfrm>
            <a:off x="5031894" y="2450000"/>
            <a:ext cx="3560400" cy="2112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9"/>
          <p:cNvSpPr txBox="1"/>
          <p:nvPr/>
        </p:nvSpPr>
        <p:spPr>
          <a:xfrm>
            <a:off x="1114650" y="2091525"/>
            <a:ext cx="235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Before usability study</a:t>
            </a:r>
            <a:endParaRPr>
              <a:solidFill>
                <a:srgbClr val="1967D2"/>
              </a:solidFill>
            </a:endParaRPr>
          </a:p>
        </p:txBody>
      </p:sp>
      <p:sp>
        <p:nvSpPr>
          <p:cNvPr id="357" name="Google Shape;357;p59"/>
          <p:cNvSpPr txBox="1"/>
          <p:nvPr/>
        </p:nvSpPr>
        <p:spPr>
          <a:xfrm>
            <a:off x="5682150" y="2067688"/>
            <a:ext cx="235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After usability study</a:t>
            </a:r>
            <a:endParaRPr>
              <a:solidFill>
                <a:srgbClr val="1967D2"/>
              </a:solidFill>
            </a:endParaRPr>
          </a:p>
        </p:txBody>
      </p:sp>
      <p:pic>
        <p:nvPicPr>
          <p:cNvPr id="358" name="Google Shape;358;p59"/>
          <p:cNvPicPr preferRelativeResize="0"/>
          <p:nvPr/>
        </p:nvPicPr>
        <p:blipFill rotWithShape="1">
          <a:blip r:embed="rId3">
            <a:alphaModFix/>
          </a:blip>
          <a:srcRect b="6767" l="2619" r="2114" t="8637"/>
          <a:stretch/>
        </p:blipFill>
        <p:spPr>
          <a:xfrm>
            <a:off x="551700" y="2439700"/>
            <a:ext cx="3479700" cy="2180650"/>
          </a:xfrm>
          <a:prstGeom prst="rect">
            <a:avLst/>
          </a:prstGeom>
          <a:noFill/>
          <a:ln>
            <a:noFill/>
          </a:ln>
        </p:spPr>
      </p:pic>
      <p:pic>
        <p:nvPicPr>
          <p:cNvPr id="359" name="Google Shape;359;p59"/>
          <p:cNvPicPr preferRelativeResize="0"/>
          <p:nvPr/>
        </p:nvPicPr>
        <p:blipFill rotWithShape="1">
          <a:blip r:embed="rId4">
            <a:alphaModFix/>
          </a:blip>
          <a:srcRect b="4702" l="1077" r="2685" t="7238"/>
          <a:stretch/>
        </p:blipFill>
        <p:spPr>
          <a:xfrm>
            <a:off x="5031900" y="2473850"/>
            <a:ext cx="3620326" cy="2064600"/>
          </a:xfrm>
          <a:prstGeom prst="rect">
            <a:avLst/>
          </a:prstGeom>
          <a:noFill/>
          <a:ln>
            <a:noFill/>
          </a:ln>
        </p:spPr>
      </p:pic>
      <p:sp>
        <p:nvSpPr>
          <p:cNvPr id="360" name="Google Shape;360;p59"/>
          <p:cNvSpPr/>
          <p:nvPr/>
        </p:nvSpPr>
        <p:spPr>
          <a:xfrm>
            <a:off x="2326925" y="3133800"/>
            <a:ext cx="566700" cy="2046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1" name="Google Shape;361;p59"/>
          <p:cNvSpPr/>
          <p:nvPr/>
        </p:nvSpPr>
        <p:spPr>
          <a:xfrm>
            <a:off x="6891050" y="2960625"/>
            <a:ext cx="661200" cy="4053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62" name="Google Shape;362;p59"/>
          <p:cNvCxnSpPr>
            <a:stCxn id="360" idx="3"/>
            <a:endCxn id="361" idx="1"/>
          </p:cNvCxnSpPr>
          <p:nvPr/>
        </p:nvCxnSpPr>
        <p:spPr>
          <a:xfrm flipH="1" rot="10800000">
            <a:off x="2893625" y="3163200"/>
            <a:ext cx="3997500" cy="72900"/>
          </a:xfrm>
          <a:prstGeom prst="straightConnector1">
            <a:avLst/>
          </a:prstGeom>
          <a:noFill/>
          <a:ln cap="flat" cmpd="sng" w="19050">
            <a:solidFill>
              <a:srgbClr val="38761D"/>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0"/>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 Original screen size</a:t>
            </a:r>
            <a:endParaRPr sz="2400">
              <a:solidFill>
                <a:srgbClr val="5F6368"/>
              </a:solidFill>
              <a:latin typeface="Open Sans"/>
              <a:ea typeface="Open Sans"/>
              <a:cs typeface="Open Sans"/>
              <a:sym typeface="Open Sans"/>
            </a:endParaRPr>
          </a:p>
        </p:txBody>
      </p:sp>
      <p:sp>
        <p:nvSpPr>
          <p:cNvPr id="368" name="Google Shape;368;p60"/>
          <p:cNvSpPr/>
          <p:nvPr/>
        </p:nvSpPr>
        <p:spPr>
          <a:xfrm>
            <a:off x="1510438" y="1185725"/>
            <a:ext cx="3021600" cy="17928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0"/>
          <p:cNvSpPr/>
          <p:nvPr/>
        </p:nvSpPr>
        <p:spPr>
          <a:xfrm>
            <a:off x="1510438" y="3060850"/>
            <a:ext cx="3021600" cy="17928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0"/>
          <p:cNvSpPr/>
          <p:nvPr/>
        </p:nvSpPr>
        <p:spPr>
          <a:xfrm>
            <a:off x="4611963" y="1185725"/>
            <a:ext cx="3021600" cy="17928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0"/>
          <p:cNvSpPr/>
          <p:nvPr/>
        </p:nvSpPr>
        <p:spPr>
          <a:xfrm>
            <a:off x="4611963" y="3060850"/>
            <a:ext cx="3021600" cy="17928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2" name="Google Shape;372;p60"/>
          <p:cNvPicPr preferRelativeResize="0"/>
          <p:nvPr/>
        </p:nvPicPr>
        <p:blipFill rotWithShape="1">
          <a:blip r:embed="rId3">
            <a:alphaModFix/>
          </a:blip>
          <a:srcRect b="4597" l="3402" r="1829" t="4896"/>
          <a:stretch/>
        </p:blipFill>
        <p:spPr>
          <a:xfrm>
            <a:off x="1510450" y="1185725"/>
            <a:ext cx="3021600" cy="1792800"/>
          </a:xfrm>
          <a:prstGeom prst="rect">
            <a:avLst/>
          </a:prstGeom>
          <a:noFill/>
          <a:ln>
            <a:noFill/>
          </a:ln>
        </p:spPr>
      </p:pic>
      <p:pic>
        <p:nvPicPr>
          <p:cNvPr id="373" name="Google Shape;373;p60"/>
          <p:cNvPicPr preferRelativeResize="0"/>
          <p:nvPr/>
        </p:nvPicPr>
        <p:blipFill rotWithShape="1">
          <a:blip r:embed="rId4">
            <a:alphaModFix/>
          </a:blip>
          <a:srcRect b="4837" l="1505" r="3192" t="5908"/>
          <a:stretch/>
        </p:blipFill>
        <p:spPr>
          <a:xfrm>
            <a:off x="4611975" y="3060850"/>
            <a:ext cx="3021600" cy="1792800"/>
          </a:xfrm>
          <a:prstGeom prst="rect">
            <a:avLst/>
          </a:prstGeom>
          <a:noFill/>
          <a:ln>
            <a:noFill/>
          </a:ln>
        </p:spPr>
      </p:pic>
      <p:pic>
        <p:nvPicPr>
          <p:cNvPr id="374" name="Google Shape;374;p60"/>
          <p:cNvPicPr preferRelativeResize="0"/>
          <p:nvPr/>
        </p:nvPicPr>
        <p:blipFill rotWithShape="1">
          <a:blip r:embed="rId4">
            <a:alphaModFix/>
          </a:blip>
          <a:srcRect b="4837" l="1505" r="3192" t="5908"/>
          <a:stretch/>
        </p:blipFill>
        <p:spPr>
          <a:xfrm>
            <a:off x="4611975" y="1185725"/>
            <a:ext cx="3021600" cy="1792800"/>
          </a:xfrm>
          <a:prstGeom prst="rect">
            <a:avLst/>
          </a:prstGeom>
          <a:noFill/>
          <a:ln>
            <a:noFill/>
          </a:ln>
        </p:spPr>
      </p:pic>
      <p:pic>
        <p:nvPicPr>
          <p:cNvPr id="375" name="Google Shape;375;p60"/>
          <p:cNvPicPr preferRelativeResize="0"/>
          <p:nvPr/>
        </p:nvPicPr>
        <p:blipFill rotWithShape="1">
          <a:blip r:embed="rId5">
            <a:alphaModFix/>
          </a:blip>
          <a:srcRect b="5447" l="3998" r="3434" t="5536"/>
          <a:stretch/>
        </p:blipFill>
        <p:spPr>
          <a:xfrm>
            <a:off x="4611975" y="1325174"/>
            <a:ext cx="3021600" cy="1451075"/>
          </a:xfrm>
          <a:prstGeom prst="rect">
            <a:avLst/>
          </a:prstGeom>
          <a:noFill/>
          <a:ln>
            <a:noFill/>
          </a:ln>
        </p:spPr>
      </p:pic>
      <p:pic>
        <p:nvPicPr>
          <p:cNvPr id="376" name="Google Shape;376;p60"/>
          <p:cNvPicPr preferRelativeResize="0"/>
          <p:nvPr/>
        </p:nvPicPr>
        <p:blipFill rotWithShape="1">
          <a:blip r:embed="rId4">
            <a:alphaModFix/>
          </a:blip>
          <a:srcRect b="4837" l="1505" r="3192" t="5908"/>
          <a:stretch/>
        </p:blipFill>
        <p:spPr>
          <a:xfrm>
            <a:off x="1510450" y="3085800"/>
            <a:ext cx="3021600" cy="1792800"/>
          </a:xfrm>
          <a:prstGeom prst="rect">
            <a:avLst/>
          </a:prstGeom>
          <a:noFill/>
          <a:ln>
            <a:noFill/>
          </a:ln>
        </p:spPr>
      </p:pic>
      <p:pic>
        <p:nvPicPr>
          <p:cNvPr id="377" name="Google Shape;377;p60"/>
          <p:cNvPicPr preferRelativeResize="0"/>
          <p:nvPr/>
        </p:nvPicPr>
        <p:blipFill rotWithShape="1">
          <a:blip r:embed="rId6">
            <a:alphaModFix/>
          </a:blip>
          <a:srcRect b="0" l="7767" r="8438" t="3502"/>
          <a:stretch/>
        </p:blipFill>
        <p:spPr>
          <a:xfrm>
            <a:off x="1510450" y="3212525"/>
            <a:ext cx="3021600" cy="1503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1"/>
          <p:cNvSpPr txBox="1"/>
          <p:nvPr/>
        </p:nvSpPr>
        <p:spPr>
          <a:xfrm>
            <a:off x="517675" y="524350"/>
            <a:ext cx="7000800" cy="9789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83" name="Google Shape;383;p61"/>
          <p:cNvSpPr txBox="1"/>
          <p:nvPr/>
        </p:nvSpPr>
        <p:spPr>
          <a:xfrm>
            <a:off x="532875" y="1793800"/>
            <a:ext cx="2421300" cy="2662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[Links to low-fidelity prototypes of different screen variants and brief description of the user flow + how you responded to and implemented peer feedback]</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latin typeface="Open Sans"/>
              <a:ea typeface="Open Sans"/>
              <a:cs typeface="Open Sans"/>
              <a:sym typeface="Open Sans"/>
            </a:endParaRPr>
          </a:p>
        </p:txBody>
      </p:sp>
      <p:pic>
        <p:nvPicPr>
          <p:cNvPr id="384" name="Google Shape;384;p61"/>
          <p:cNvPicPr preferRelativeResize="0"/>
          <p:nvPr/>
        </p:nvPicPr>
        <p:blipFill>
          <a:blip r:embed="rId3">
            <a:alphaModFix/>
          </a:blip>
          <a:stretch>
            <a:fillRect/>
          </a:stretch>
        </p:blipFill>
        <p:spPr>
          <a:xfrm>
            <a:off x="3700425" y="640375"/>
            <a:ext cx="5144345" cy="3335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2"/>
          <p:cNvSpPr txBox="1"/>
          <p:nvPr/>
        </p:nvSpPr>
        <p:spPr>
          <a:xfrm>
            <a:off x="554475" y="510613"/>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390" name="Google Shape;390;p62"/>
          <p:cNvSpPr/>
          <p:nvPr/>
        </p:nvSpPr>
        <p:spPr>
          <a:xfrm>
            <a:off x="554475" y="1458588"/>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2"/>
          <p:cNvSpPr txBox="1"/>
          <p:nvPr/>
        </p:nvSpPr>
        <p:spPr>
          <a:xfrm>
            <a:off x="748125" y="1904063"/>
            <a:ext cx="2049000" cy="185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2"/>
                </a:solidFill>
                <a:latin typeface="Google Sans"/>
                <a:ea typeface="Google Sans"/>
                <a:cs typeface="Google Sans"/>
                <a:sym typeface="Google Sans"/>
              </a:rPr>
              <a:t>I ensured that text and background colors meet WCAG guidelines for contrast, making it easier for users with visual impairments to read and navigate the app without straining their eyes.</a:t>
            </a:r>
            <a:endParaRPr sz="1200">
              <a:solidFill>
                <a:schemeClr val="dk2"/>
              </a:solidFill>
              <a:latin typeface="Google Sans"/>
              <a:ea typeface="Google Sans"/>
              <a:cs typeface="Google Sans"/>
              <a:sym typeface="Google Sans"/>
            </a:endParaRPr>
          </a:p>
        </p:txBody>
      </p:sp>
      <p:sp>
        <p:nvSpPr>
          <p:cNvPr id="392" name="Google Shape;392;p62"/>
          <p:cNvSpPr/>
          <p:nvPr/>
        </p:nvSpPr>
        <p:spPr>
          <a:xfrm>
            <a:off x="3212075" y="1458588"/>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2"/>
          <p:cNvSpPr txBox="1"/>
          <p:nvPr/>
        </p:nvSpPr>
        <p:spPr>
          <a:xfrm>
            <a:off x="3405725" y="1904063"/>
            <a:ext cx="2049000" cy="185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2"/>
                </a:solidFill>
                <a:latin typeface="Google Sans"/>
                <a:ea typeface="Google Sans"/>
                <a:cs typeface="Google Sans"/>
                <a:sym typeface="Google Sans"/>
              </a:rPr>
              <a:t>The app was designed to be fully navigable using a keyboard, allowing users with mobility impairments to access all features without relying on a mouse, thereby enhancing overall usability.</a:t>
            </a:r>
            <a:endParaRPr sz="1200">
              <a:solidFill>
                <a:schemeClr val="dk2"/>
              </a:solidFill>
              <a:latin typeface="Google Sans"/>
              <a:ea typeface="Google Sans"/>
              <a:cs typeface="Google Sans"/>
              <a:sym typeface="Google Sans"/>
            </a:endParaRPr>
          </a:p>
        </p:txBody>
      </p:sp>
      <p:sp>
        <p:nvSpPr>
          <p:cNvPr id="394" name="Google Shape;394;p62"/>
          <p:cNvSpPr/>
          <p:nvPr/>
        </p:nvSpPr>
        <p:spPr>
          <a:xfrm>
            <a:off x="5869675" y="1458588"/>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62"/>
          <p:cNvSpPr txBox="1"/>
          <p:nvPr/>
        </p:nvSpPr>
        <p:spPr>
          <a:xfrm>
            <a:off x="6063325" y="1904063"/>
            <a:ext cx="2049000" cy="185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2"/>
                </a:solidFill>
                <a:latin typeface="Google Sans"/>
                <a:ea typeface="Google Sans"/>
                <a:cs typeface="Google Sans"/>
                <a:sym typeface="Google Sans"/>
              </a:rPr>
              <a:t>All images and icons in the app include descriptive alt text, ensuring that users who rely on screen readers can understand the content and functionality of visual elements effectively.</a:t>
            </a:r>
            <a:endParaRPr sz="1200">
              <a:solidFill>
                <a:schemeClr val="dk2"/>
              </a:solidFill>
              <a:latin typeface="Google Sans"/>
              <a:ea typeface="Google Sans"/>
              <a:cs typeface="Google Sans"/>
              <a:sym typeface="Google Sans"/>
            </a:endParaRPr>
          </a:p>
        </p:txBody>
      </p:sp>
      <p:sp>
        <p:nvSpPr>
          <p:cNvPr id="396" name="Google Shape;396;p62"/>
          <p:cNvSpPr/>
          <p:nvPr/>
        </p:nvSpPr>
        <p:spPr>
          <a:xfrm>
            <a:off x="1515975" y="1220233"/>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97" name="Google Shape;397;p62"/>
          <p:cNvSpPr/>
          <p:nvPr/>
        </p:nvSpPr>
        <p:spPr>
          <a:xfrm>
            <a:off x="4173575" y="1220233"/>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98" name="Google Shape;398;p62"/>
          <p:cNvSpPr/>
          <p:nvPr/>
        </p:nvSpPr>
        <p:spPr>
          <a:xfrm>
            <a:off x="6831175" y="1220233"/>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6368"/>
        </a:solidFill>
      </p:bgPr>
    </p:bg>
    <p:spTree>
      <p:nvGrpSpPr>
        <p:cNvPr id="402" name="Shape 402"/>
        <p:cNvGrpSpPr/>
        <p:nvPr/>
      </p:nvGrpSpPr>
      <p:grpSpPr>
        <a:xfrm>
          <a:off x="0" y="0"/>
          <a:ext cx="0" cy="0"/>
          <a:chOff x="0" y="0"/>
          <a:chExt cx="0" cy="0"/>
        </a:xfrm>
      </p:grpSpPr>
      <p:sp>
        <p:nvSpPr>
          <p:cNvPr id="403" name="Google Shape;403;p63"/>
          <p:cNvSpPr txBox="1"/>
          <p:nvPr/>
        </p:nvSpPr>
        <p:spPr>
          <a:xfrm>
            <a:off x="3721275" y="2210100"/>
            <a:ext cx="22755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404" name="Google Shape;404;p63"/>
          <p:cNvSpPr txBox="1"/>
          <p:nvPr/>
        </p:nvSpPr>
        <p:spPr>
          <a:xfrm>
            <a:off x="-468875" y="2294700"/>
            <a:ext cx="3704400" cy="554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405" name="Google Shape;405;p63"/>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4"/>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411" name="Google Shape;411;p64"/>
          <p:cNvSpPr txBox="1"/>
          <p:nvPr/>
        </p:nvSpPr>
        <p:spPr>
          <a:xfrm>
            <a:off x="539600" y="2237975"/>
            <a:ext cx="3446100" cy="2077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Impact: </a:t>
            </a:r>
            <a:endParaRPr>
              <a:solidFill>
                <a:srgbClr val="5F6368"/>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Insert one to two sentences summarizing </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the impact of your designs. In the real world, you’d include data like number of downloads or sign ups, but since this is a course project, you can include a positive quote from a peer </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or study participant.</a:t>
            </a:r>
            <a:endParaRPr b="1" sz="1200">
              <a:solidFill>
                <a:srgbClr val="1967D2"/>
              </a:solidFill>
              <a:latin typeface="Open Sans"/>
              <a:ea typeface="Open Sans"/>
              <a:cs typeface="Open Sans"/>
              <a:sym typeface="Open Sans"/>
            </a:endParaRPr>
          </a:p>
        </p:txBody>
      </p:sp>
      <p:sp>
        <p:nvSpPr>
          <p:cNvPr id="412" name="Google Shape;412;p64"/>
          <p:cNvSpPr/>
          <p:nvPr/>
        </p:nvSpPr>
        <p:spPr>
          <a:xfrm>
            <a:off x="539600" y="1534000"/>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4"/>
          <p:cNvSpPr txBox="1"/>
          <p:nvPr/>
        </p:nvSpPr>
        <p:spPr>
          <a:xfrm>
            <a:off x="4495800" y="2237975"/>
            <a:ext cx="4648200" cy="23550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What I learned:</a:t>
            </a:r>
            <a:endParaRPr>
              <a:solidFill>
                <a:srgbClr val="5F6368"/>
              </a:solidFill>
              <a:latin typeface="Open Sans SemiBold"/>
              <a:ea typeface="Open Sans SemiBold"/>
              <a:cs typeface="Open Sans SemiBold"/>
              <a:sym typeface="Open Sans SemiBold"/>
            </a:endParaRPr>
          </a:p>
          <a:p>
            <a:pPr indent="0" lvl="0" marL="0" rtl="0" algn="just">
              <a:lnSpc>
                <a:spcPct val="150000"/>
              </a:lnSpc>
              <a:spcBef>
                <a:spcPts val="0"/>
              </a:spcBef>
              <a:spcAft>
                <a:spcPts val="0"/>
              </a:spcAft>
              <a:buNone/>
            </a:pPr>
            <a:r>
              <a:rPr lang="en" sz="1200">
                <a:solidFill>
                  <a:schemeClr val="dk2"/>
                </a:solidFill>
                <a:latin typeface="Open Sans"/>
                <a:ea typeface="Open Sans"/>
                <a:cs typeface="Open Sans"/>
                <a:sym typeface="Open Sans"/>
              </a:rPr>
              <a:t>Throughout the ParkNow app project, I gained valuable insights into the UX design process, including the importance of user research in identifying pain points and informing design decisions. I learned how to effectively create wireframes and prototypes to visualize ideas and test usability.  I discovered the significance of incorporating peer feedback to refine designs and enhance user experience.</a:t>
            </a:r>
            <a:endParaRPr b="1" sz="1200">
              <a:solidFill>
                <a:schemeClr val="dk2"/>
              </a:solidFill>
              <a:latin typeface="Open Sans"/>
              <a:ea typeface="Open Sans"/>
              <a:cs typeface="Open Sans"/>
              <a:sym typeface="Open Sans"/>
            </a:endParaRPr>
          </a:p>
        </p:txBody>
      </p:sp>
      <p:sp>
        <p:nvSpPr>
          <p:cNvPr id="414" name="Google Shape;414;p64"/>
          <p:cNvSpPr/>
          <p:nvPr/>
        </p:nvSpPr>
        <p:spPr>
          <a:xfrm>
            <a:off x="4495800" y="1534000"/>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4"/>
          <p:cNvSpPr/>
          <p:nvPr/>
        </p:nvSpPr>
        <p:spPr>
          <a:xfrm>
            <a:off x="679050" y="1660250"/>
            <a:ext cx="234394" cy="260801"/>
          </a:xfrm>
          <a:custGeom>
            <a:rect b="b" l="l" r="r" t="t"/>
            <a:pathLst>
              <a:path extrusionOk="0" h="1045" w="941">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grpSp>
        <p:nvGrpSpPr>
          <p:cNvPr id="416" name="Google Shape;416;p64"/>
          <p:cNvGrpSpPr/>
          <p:nvPr/>
        </p:nvGrpSpPr>
        <p:grpSpPr>
          <a:xfrm>
            <a:off x="4605678" y="1676963"/>
            <a:ext cx="293543" cy="227362"/>
            <a:chOff x="420350" y="238125"/>
            <a:chExt cx="6779275" cy="5238750"/>
          </a:xfrm>
        </p:grpSpPr>
        <p:sp>
          <p:nvSpPr>
            <p:cNvPr id="417" name="Google Shape;417;p64"/>
            <p:cNvSpPr/>
            <p:nvPr/>
          </p:nvSpPr>
          <p:spPr>
            <a:xfrm>
              <a:off x="420350" y="238125"/>
              <a:ext cx="6779275" cy="5238750"/>
            </a:xfrm>
            <a:custGeom>
              <a:rect b="b" l="l" r="r" t="t"/>
              <a:pathLst>
                <a:path extrusionOk="0" h="209550" w="271171">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4"/>
            <p:cNvSpPr/>
            <p:nvPr/>
          </p:nvSpPr>
          <p:spPr>
            <a:xfrm>
              <a:off x="4118525" y="1625500"/>
              <a:ext cx="2157675" cy="765850"/>
            </a:xfrm>
            <a:custGeom>
              <a:rect b="b" l="l" r="r" t="t"/>
              <a:pathLst>
                <a:path extrusionOk="0" h="30634" w="86307">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4"/>
            <p:cNvSpPr/>
            <p:nvPr/>
          </p:nvSpPr>
          <p:spPr>
            <a:xfrm>
              <a:off x="4118525" y="2444600"/>
              <a:ext cx="2157675" cy="768075"/>
            </a:xfrm>
            <a:custGeom>
              <a:rect b="b" l="l" r="r" t="t"/>
              <a:pathLst>
                <a:path extrusionOk="0" h="30723" w="86307">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4"/>
            <p:cNvSpPr/>
            <p:nvPr/>
          </p:nvSpPr>
          <p:spPr>
            <a:xfrm>
              <a:off x="4118525" y="3268150"/>
              <a:ext cx="2157675" cy="765850"/>
            </a:xfrm>
            <a:custGeom>
              <a:rect b="b" l="l" r="r" t="t"/>
              <a:pathLst>
                <a:path extrusionOk="0" h="30634" w="86307">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5"/>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426" name="Google Shape;426;p65"/>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5"/>
          <p:cNvSpPr txBox="1"/>
          <p:nvPr/>
        </p:nvSpPr>
        <p:spPr>
          <a:xfrm>
            <a:off x="711325" y="1917800"/>
            <a:ext cx="2049000" cy="164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200">
                <a:solidFill>
                  <a:schemeClr val="dk2"/>
                </a:solidFill>
                <a:latin typeface="Open Sans"/>
                <a:ea typeface="Open Sans"/>
                <a:cs typeface="Open Sans"/>
                <a:sym typeface="Open Sans"/>
              </a:rPr>
              <a:t>Conducting further usability testing to gather more user feedback on the latest design iterations, ensuring that all features meet user needs effectively.</a:t>
            </a:r>
            <a:endParaRPr sz="1200">
              <a:solidFill>
                <a:schemeClr val="dk2"/>
              </a:solidFill>
              <a:latin typeface="Open Sans"/>
              <a:ea typeface="Open Sans"/>
              <a:cs typeface="Open Sans"/>
              <a:sym typeface="Open Sans"/>
            </a:endParaRPr>
          </a:p>
        </p:txBody>
      </p:sp>
      <p:sp>
        <p:nvSpPr>
          <p:cNvPr id="428" name="Google Shape;428;p65"/>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5"/>
          <p:cNvSpPr txBox="1"/>
          <p:nvPr/>
        </p:nvSpPr>
        <p:spPr>
          <a:xfrm>
            <a:off x="3368925" y="1917800"/>
            <a:ext cx="2049000" cy="1431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2"/>
                </a:solidFill>
                <a:latin typeface="Open Sans"/>
                <a:ea typeface="Open Sans"/>
                <a:cs typeface="Open Sans"/>
                <a:sym typeface="Open Sans"/>
              </a:rPr>
              <a:t>I plan to implement a beta testing phase with a select group of users to identify any remaining issues before the official launch.</a:t>
            </a:r>
            <a:endParaRPr sz="1200">
              <a:solidFill>
                <a:schemeClr val="dk2"/>
              </a:solidFill>
              <a:latin typeface="Open Sans"/>
              <a:ea typeface="Open Sans"/>
              <a:cs typeface="Open Sans"/>
              <a:sym typeface="Open Sans"/>
            </a:endParaRPr>
          </a:p>
        </p:txBody>
      </p:sp>
      <p:sp>
        <p:nvSpPr>
          <p:cNvPr id="430" name="Google Shape;430;p65"/>
          <p:cNvSpPr/>
          <p:nvPr/>
        </p:nvSpPr>
        <p:spPr>
          <a:xfrm>
            <a:off x="58328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5"/>
          <p:cNvSpPr txBox="1"/>
          <p:nvPr/>
        </p:nvSpPr>
        <p:spPr>
          <a:xfrm>
            <a:off x="6026525" y="1917800"/>
            <a:ext cx="2049000" cy="2068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2"/>
                </a:solidFill>
                <a:latin typeface="Open Sans"/>
                <a:ea typeface="Open Sans"/>
                <a:cs typeface="Open Sans"/>
                <a:sym typeface="Open Sans"/>
              </a:rPr>
              <a:t>I will focus on developing a marketing strategy to promote the app and increase user adoption, leveraging insights gained from user research to tailor messaging that resonates with our target audience.</a:t>
            </a:r>
            <a:endParaRPr sz="1200">
              <a:solidFill>
                <a:schemeClr val="dk2"/>
              </a:solidFill>
              <a:latin typeface="Open Sans"/>
              <a:ea typeface="Open Sans"/>
              <a:cs typeface="Open Sans"/>
              <a:sym typeface="Open Sans"/>
            </a:endParaRPr>
          </a:p>
        </p:txBody>
      </p:sp>
      <p:sp>
        <p:nvSpPr>
          <p:cNvPr id="432" name="Google Shape;432;p65"/>
          <p:cNvSpPr/>
          <p:nvPr/>
        </p:nvSpPr>
        <p:spPr>
          <a:xfrm>
            <a:off x="1479175" y="1187633"/>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33" name="Google Shape;433;p65"/>
          <p:cNvSpPr/>
          <p:nvPr/>
        </p:nvSpPr>
        <p:spPr>
          <a:xfrm>
            <a:off x="4136775" y="1187633"/>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34" name="Google Shape;434;p65"/>
          <p:cNvSpPr/>
          <p:nvPr/>
        </p:nvSpPr>
        <p:spPr>
          <a:xfrm>
            <a:off x="6794375" y="1187633"/>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6"/>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40" name="Google Shape;440;p66"/>
          <p:cNvSpPr/>
          <p:nvPr/>
        </p:nvSpPr>
        <p:spPr>
          <a:xfrm>
            <a:off x="517675" y="1832019"/>
            <a:ext cx="79389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6"/>
          <p:cNvSpPr txBox="1"/>
          <p:nvPr/>
        </p:nvSpPr>
        <p:spPr>
          <a:xfrm>
            <a:off x="919075" y="2461800"/>
            <a:ext cx="7136100" cy="5817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Let’s connect! I would like to hear from you and discuss my work further. You can reach me at kvani11021@gmail.com  to review more of my projects. </a:t>
            </a:r>
            <a:endParaRPr b="1" sz="1200">
              <a:solidFill>
                <a:srgbClr val="1967D2"/>
              </a:solidFill>
              <a:latin typeface="Open Sans"/>
              <a:ea typeface="Open Sans"/>
              <a:cs typeface="Open Sans"/>
              <a:sym typeface="Open Sans"/>
            </a:endParaRPr>
          </a:p>
        </p:txBody>
      </p:sp>
      <p:sp>
        <p:nvSpPr>
          <p:cNvPr id="442" name="Google Shape;442;p66"/>
          <p:cNvSpPr/>
          <p:nvPr/>
        </p:nvSpPr>
        <p:spPr>
          <a:xfrm>
            <a:off x="4230475" y="1602212"/>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6"/>
          <p:cNvSpPr/>
          <p:nvPr/>
        </p:nvSpPr>
        <p:spPr>
          <a:xfrm>
            <a:off x="4361825" y="1734124"/>
            <a:ext cx="250599" cy="249449"/>
          </a:xfrm>
          <a:custGeom>
            <a:rect b="b" l="l" r="r" t="t"/>
            <a:pathLst>
              <a:path extrusionOk="0" h="962" w="964">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41"/>
          <p:cNvSpPr txBox="1"/>
          <p:nvPr/>
        </p:nvSpPr>
        <p:spPr>
          <a:xfrm>
            <a:off x="517675" y="2237975"/>
            <a:ext cx="3446100" cy="1246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The problem: </a:t>
            </a:r>
            <a:endParaRPr>
              <a:solidFill>
                <a:srgbClr val="1967D2"/>
              </a:solidFill>
              <a:latin typeface="Open Sans SemiBold"/>
              <a:ea typeface="Open Sans SemiBold"/>
              <a:cs typeface="Open Sans SemiBold"/>
              <a:sym typeface="Open Sans SemiBold"/>
            </a:endParaRPr>
          </a:p>
          <a:p>
            <a:pPr indent="0" lvl="0" marL="0" rtl="0" algn="just">
              <a:lnSpc>
                <a:spcPct val="150000"/>
              </a:lnSpc>
              <a:spcBef>
                <a:spcPts val="0"/>
              </a:spcBef>
              <a:spcAft>
                <a:spcPts val="0"/>
              </a:spcAft>
              <a:buNone/>
            </a:pPr>
            <a:r>
              <a:rPr lang="en" sz="1200">
                <a:solidFill>
                  <a:schemeClr val="dk1"/>
                </a:solidFill>
                <a:latin typeface="Roboto"/>
                <a:ea typeface="Roboto"/>
                <a:cs typeface="Roboto"/>
                <a:sym typeface="Roboto"/>
              </a:rPr>
              <a:t> </a:t>
            </a:r>
            <a:r>
              <a:rPr lang="en" sz="1200">
                <a:solidFill>
                  <a:schemeClr val="dk2"/>
                </a:solidFill>
                <a:latin typeface="Google Sans"/>
                <a:ea typeface="Google Sans"/>
                <a:cs typeface="Google Sans"/>
                <a:sym typeface="Google Sans"/>
              </a:rPr>
              <a:t>Users often struggle with managing their parking tickets due to complicated processes and lack of information.</a:t>
            </a:r>
            <a:endParaRPr b="1" sz="1200">
              <a:solidFill>
                <a:schemeClr val="dk2"/>
              </a:solidFill>
              <a:latin typeface="Google Sans"/>
              <a:ea typeface="Google Sans"/>
              <a:cs typeface="Google Sans"/>
              <a:sym typeface="Google Sans"/>
            </a:endParaRPr>
          </a:p>
        </p:txBody>
      </p:sp>
      <p:sp>
        <p:nvSpPr>
          <p:cNvPr id="173" name="Google Shape;173;p41"/>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4" name="Google Shape;174;p41"/>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1"/>
          <p:cNvSpPr txBox="1"/>
          <p:nvPr/>
        </p:nvSpPr>
        <p:spPr>
          <a:xfrm>
            <a:off x="4572000" y="2237975"/>
            <a:ext cx="3446100" cy="1246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The goal: </a:t>
            </a:r>
            <a:endParaRPr>
              <a:solidFill>
                <a:srgbClr val="1967D2"/>
              </a:solidFill>
              <a:latin typeface="Open Sans SemiBold"/>
              <a:ea typeface="Open Sans SemiBold"/>
              <a:cs typeface="Open Sans SemiBold"/>
              <a:sym typeface="Open Sans SemiBold"/>
            </a:endParaRPr>
          </a:p>
          <a:p>
            <a:pPr indent="0" lvl="0" marL="0" rtl="0" algn="just">
              <a:lnSpc>
                <a:spcPct val="150000"/>
              </a:lnSpc>
              <a:spcBef>
                <a:spcPts val="0"/>
              </a:spcBef>
              <a:spcAft>
                <a:spcPts val="0"/>
              </a:spcAft>
              <a:buNone/>
            </a:pPr>
            <a:r>
              <a:rPr lang="en" sz="1200">
                <a:solidFill>
                  <a:schemeClr val="dk2"/>
                </a:solidFill>
                <a:latin typeface="Google Sans"/>
                <a:ea typeface="Google Sans"/>
                <a:cs typeface="Google Sans"/>
                <a:sym typeface="Google Sans"/>
              </a:rPr>
              <a:t>To create a user-friendly platform that simplifies the process of finding, disputing, and paying for parking tickets.</a:t>
            </a:r>
            <a:endParaRPr b="1" sz="1200">
              <a:solidFill>
                <a:schemeClr val="dk2"/>
              </a:solidFill>
              <a:latin typeface="Google Sans"/>
              <a:ea typeface="Google Sans"/>
              <a:cs typeface="Google Sans"/>
              <a:sym typeface="Google Sans"/>
            </a:endParaRPr>
          </a:p>
        </p:txBody>
      </p:sp>
      <p:sp>
        <p:nvSpPr>
          <p:cNvPr id="176" name="Google Shape;176;p41"/>
          <p:cNvSpPr/>
          <p:nvPr/>
        </p:nvSpPr>
        <p:spPr>
          <a:xfrm>
            <a:off x="45720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1"/>
          <p:cNvSpPr/>
          <p:nvPr/>
        </p:nvSpPr>
        <p:spPr>
          <a:xfrm>
            <a:off x="4684213" y="1653525"/>
            <a:ext cx="288875" cy="274249"/>
          </a:xfrm>
          <a:custGeom>
            <a:rect b="b" l="l" r="r" t="t"/>
            <a:pathLst>
              <a:path extrusionOk="0" h="993" w="1045">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78" name="Google Shape;178;p41"/>
          <p:cNvSpPr/>
          <p:nvPr/>
        </p:nvSpPr>
        <p:spPr>
          <a:xfrm>
            <a:off x="640475" y="1656801"/>
            <a:ext cx="267700" cy="267700"/>
          </a:xfrm>
          <a:custGeom>
            <a:rect b="b" l="l" r="r" t="t"/>
            <a:pathLst>
              <a:path extrusionOk="0" h="209550" w="20955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42"/>
          <p:cNvSpPr txBox="1"/>
          <p:nvPr/>
        </p:nvSpPr>
        <p:spPr>
          <a:xfrm>
            <a:off x="517675" y="2237975"/>
            <a:ext cx="3446100" cy="69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My role: </a:t>
            </a:r>
            <a:endParaRPr>
              <a:solidFill>
                <a:srgbClr val="4285F4"/>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UX designer</a:t>
            </a:r>
            <a:endParaRPr sz="1200">
              <a:solidFill>
                <a:srgbClr val="5F6368"/>
              </a:solidFill>
              <a:latin typeface="Open Sans"/>
              <a:ea typeface="Open Sans"/>
              <a:cs typeface="Open Sans"/>
              <a:sym typeface="Open Sans"/>
            </a:endParaRPr>
          </a:p>
        </p:txBody>
      </p:sp>
      <p:sp>
        <p:nvSpPr>
          <p:cNvPr id="184" name="Google Shape;184;p42"/>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85" name="Google Shape;185;p42"/>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2"/>
          <p:cNvSpPr txBox="1"/>
          <p:nvPr/>
        </p:nvSpPr>
        <p:spPr>
          <a:xfrm>
            <a:off x="4572000" y="2237975"/>
            <a:ext cx="3446100" cy="1927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Resp</a:t>
            </a:r>
            <a:r>
              <a:rPr lang="en">
                <a:solidFill>
                  <a:srgbClr val="4285F4"/>
                </a:solidFill>
                <a:latin typeface="Open Sans SemiBold"/>
                <a:ea typeface="Open Sans SemiBold"/>
                <a:cs typeface="Open Sans SemiBold"/>
                <a:sym typeface="Open Sans SemiBold"/>
              </a:rPr>
              <a:t>onsibilities</a:t>
            </a:r>
            <a:r>
              <a:rPr lang="en">
                <a:solidFill>
                  <a:srgbClr val="1967D2"/>
                </a:solidFill>
                <a:latin typeface="Open Sans SemiBold"/>
                <a:ea typeface="Open Sans SemiBold"/>
                <a:cs typeface="Open Sans SemiBold"/>
                <a:sym typeface="Open Sans SemiBold"/>
              </a:rPr>
              <a:t>:</a:t>
            </a:r>
            <a:endParaRPr>
              <a:solidFill>
                <a:srgbClr val="1967D2"/>
              </a:solidFill>
              <a:latin typeface="Open Sans SemiBold"/>
              <a:ea typeface="Open Sans SemiBold"/>
              <a:cs typeface="Open Sans SemiBold"/>
              <a:sym typeface="Open Sans SemiBold"/>
            </a:endParaRPr>
          </a:p>
          <a:p>
            <a:pPr indent="-304800" lvl="0" marL="457200" rtl="0" algn="just">
              <a:lnSpc>
                <a:spcPct val="115000"/>
              </a:lnSpc>
              <a:spcBef>
                <a:spcPts val="1500"/>
              </a:spcBef>
              <a:spcAft>
                <a:spcPts val="0"/>
              </a:spcAft>
              <a:buClr>
                <a:schemeClr val="dk2"/>
              </a:buClr>
              <a:buSzPts val="1200"/>
              <a:buFont typeface="Google Sans"/>
              <a:buChar char="●"/>
            </a:pPr>
            <a:r>
              <a:rPr lang="en" sz="1200">
                <a:solidFill>
                  <a:schemeClr val="dk2"/>
                </a:solidFill>
                <a:latin typeface="Google Sans"/>
                <a:ea typeface="Google Sans"/>
                <a:cs typeface="Google Sans"/>
                <a:sym typeface="Google Sans"/>
              </a:rPr>
              <a:t>User research</a:t>
            </a:r>
            <a:endParaRPr sz="1200">
              <a:solidFill>
                <a:schemeClr val="dk2"/>
              </a:solidFill>
              <a:latin typeface="Google Sans"/>
              <a:ea typeface="Google Sans"/>
              <a:cs typeface="Google Sans"/>
              <a:sym typeface="Google Sans"/>
            </a:endParaRPr>
          </a:p>
          <a:p>
            <a:pPr indent="-304800" lvl="0" marL="457200" rtl="0" algn="just">
              <a:lnSpc>
                <a:spcPct val="115000"/>
              </a:lnSpc>
              <a:spcBef>
                <a:spcPts val="0"/>
              </a:spcBef>
              <a:spcAft>
                <a:spcPts val="0"/>
              </a:spcAft>
              <a:buClr>
                <a:schemeClr val="dk2"/>
              </a:buClr>
              <a:buSzPts val="1200"/>
              <a:buFont typeface="Google Sans"/>
              <a:buChar char="●"/>
            </a:pPr>
            <a:r>
              <a:rPr lang="en" sz="1200">
                <a:solidFill>
                  <a:schemeClr val="dk2"/>
                </a:solidFill>
                <a:latin typeface="Google Sans"/>
                <a:ea typeface="Google Sans"/>
                <a:cs typeface="Google Sans"/>
                <a:sym typeface="Google Sans"/>
              </a:rPr>
              <a:t>Wireframing</a:t>
            </a:r>
            <a:endParaRPr sz="1200">
              <a:solidFill>
                <a:schemeClr val="dk2"/>
              </a:solidFill>
              <a:latin typeface="Google Sans"/>
              <a:ea typeface="Google Sans"/>
              <a:cs typeface="Google Sans"/>
              <a:sym typeface="Google Sans"/>
            </a:endParaRPr>
          </a:p>
          <a:p>
            <a:pPr indent="-304800" lvl="0" marL="457200" rtl="0" algn="just">
              <a:lnSpc>
                <a:spcPct val="115000"/>
              </a:lnSpc>
              <a:spcBef>
                <a:spcPts val="0"/>
              </a:spcBef>
              <a:spcAft>
                <a:spcPts val="0"/>
              </a:spcAft>
              <a:buClr>
                <a:schemeClr val="dk2"/>
              </a:buClr>
              <a:buSzPts val="1200"/>
              <a:buFont typeface="Google Sans"/>
              <a:buChar char="●"/>
            </a:pPr>
            <a:r>
              <a:rPr lang="en" sz="1200">
                <a:solidFill>
                  <a:schemeClr val="dk2"/>
                </a:solidFill>
                <a:latin typeface="Google Sans"/>
                <a:ea typeface="Google Sans"/>
                <a:cs typeface="Google Sans"/>
                <a:sym typeface="Google Sans"/>
              </a:rPr>
              <a:t>Prototyping</a:t>
            </a:r>
            <a:endParaRPr sz="1200">
              <a:solidFill>
                <a:schemeClr val="dk2"/>
              </a:solidFill>
              <a:latin typeface="Google Sans"/>
              <a:ea typeface="Google Sans"/>
              <a:cs typeface="Google Sans"/>
              <a:sym typeface="Google Sans"/>
            </a:endParaRPr>
          </a:p>
          <a:p>
            <a:pPr indent="-304800" lvl="0" marL="457200" rtl="0" algn="just">
              <a:lnSpc>
                <a:spcPct val="115000"/>
              </a:lnSpc>
              <a:spcBef>
                <a:spcPts val="0"/>
              </a:spcBef>
              <a:spcAft>
                <a:spcPts val="0"/>
              </a:spcAft>
              <a:buClr>
                <a:schemeClr val="dk2"/>
              </a:buClr>
              <a:buSzPts val="1200"/>
              <a:buFont typeface="Google Sans"/>
              <a:buChar char="●"/>
            </a:pPr>
            <a:r>
              <a:rPr lang="en" sz="1200">
                <a:solidFill>
                  <a:schemeClr val="dk2"/>
                </a:solidFill>
                <a:latin typeface="Google Sans"/>
                <a:ea typeface="Google Sans"/>
                <a:cs typeface="Google Sans"/>
                <a:sym typeface="Google Sans"/>
              </a:rPr>
              <a:t>Usability testing</a:t>
            </a:r>
            <a:endParaRPr sz="1200">
              <a:solidFill>
                <a:schemeClr val="dk2"/>
              </a:solidFill>
              <a:latin typeface="Google Sans"/>
              <a:ea typeface="Google Sans"/>
              <a:cs typeface="Google Sans"/>
              <a:sym typeface="Google Sans"/>
            </a:endParaRPr>
          </a:p>
          <a:p>
            <a:pPr indent="0" lvl="0" marL="0" rtl="0" algn="l">
              <a:lnSpc>
                <a:spcPct val="150000"/>
              </a:lnSpc>
              <a:spcBef>
                <a:spcPts val="1500"/>
              </a:spcBef>
              <a:spcAft>
                <a:spcPts val="0"/>
              </a:spcAft>
              <a:buNone/>
            </a:pPr>
            <a:r>
              <a:t/>
            </a:r>
            <a:endParaRPr sz="1200">
              <a:solidFill>
                <a:srgbClr val="5F6368"/>
              </a:solidFill>
              <a:latin typeface="Open Sans"/>
              <a:ea typeface="Open Sans"/>
              <a:cs typeface="Open Sans"/>
              <a:sym typeface="Open Sans"/>
            </a:endParaRPr>
          </a:p>
        </p:txBody>
      </p:sp>
      <p:sp>
        <p:nvSpPr>
          <p:cNvPr id="187" name="Google Shape;187;p42"/>
          <p:cNvSpPr/>
          <p:nvPr/>
        </p:nvSpPr>
        <p:spPr>
          <a:xfrm>
            <a:off x="45720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2"/>
          <p:cNvSpPr/>
          <p:nvPr/>
        </p:nvSpPr>
        <p:spPr>
          <a:xfrm>
            <a:off x="645441" y="1662440"/>
            <a:ext cx="257757" cy="256421"/>
          </a:xfrm>
          <a:custGeom>
            <a:rect b="b" l="l" r="r" t="t"/>
            <a:pathLst>
              <a:path extrusionOk="0" h="847" w="851">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89" name="Google Shape;189;p42"/>
          <p:cNvSpPr/>
          <p:nvPr/>
        </p:nvSpPr>
        <p:spPr>
          <a:xfrm>
            <a:off x="4685687" y="1710781"/>
            <a:ext cx="285935" cy="159748"/>
          </a:xfrm>
          <a:custGeom>
            <a:rect b="b" l="l" r="r" t="t"/>
            <a:pathLst>
              <a:path extrusionOk="0" h="526" w="941">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4335"/>
        </a:solidFill>
      </p:bgPr>
    </p:bg>
    <p:spTree>
      <p:nvGrpSpPr>
        <p:cNvPr id="193" name="Shape 193"/>
        <p:cNvGrpSpPr/>
        <p:nvPr/>
      </p:nvGrpSpPr>
      <p:grpSpPr>
        <a:xfrm>
          <a:off x="0" y="0"/>
          <a:ext cx="0" cy="0"/>
          <a:chOff x="0" y="0"/>
          <a:chExt cx="0" cy="0"/>
        </a:xfrm>
      </p:grpSpPr>
      <p:sp>
        <p:nvSpPr>
          <p:cNvPr id="194" name="Google Shape;194;p43"/>
          <p:cNvSpPr txBox="1"/>
          <p:nvPr/>
        </p:nvSpPr>
        <p:spPr>
          <a:xfrm>
            <a:off x="-46002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95" name="Google Shape;195;p43"/>
          <p:cNvSpPr txBox="1"/>
          <p:nvPr/>
        </p:nvSpPr>
        <p:spPr>
          <a:xfrm>
            <a:off x="3712425" y="1886850"/>
            <a:ext cx="39465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a:t>
            </a:r>
            <a:r>
              <a:rPr lang="en">
                <a:solidFill>
                  <a:srgbClr val="FFFFFF"/>
                </a:solidFill>
                <a:latin typeface="Open Sans"/>
                <a:ea typeface="Open Sans"/>
                <a:cs typeface="Open Sans"/>
                <a:sym typeface="Open Sans"/>
              </a:rPr>
              <a:t>statements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a:t>
            </a:r>
            <a:r>
              <a:rPr lang="en">
                <a:solidFill>
                  <a:srgbClr val="FFFFFF"/>
                </a:solidFill>
                <a:latin typeface="Open Sans"/>
                <a:ea typeface="Open Sans"/>
                <a:cs typeface="Open Sans"/>
                <a:sym typeface="Open Sans"/>
              </a:rPr>
              <a:t>maps</a:t>
            </a:r>
            <a:endParaRPr>
              <a:solidFill>
                <a:srgbClr val="FFFFFF"/>
              </a:solidFill>
              <a:latin typeface="Open Sans"/>
              <a:ea typeface="Open Sans"/>
              <a:cs typeface="Open Sans"/>
              <a:sym typeface="Open Sans"/>
            </a:endParaRPr>
          </a:p>
        </p:txBody>
      </p:sp>
      <p:cxnSp>
        <p:nvCxnSpPr>
          <p:cNvPr id="196" name="Google Shape;196;p43"/>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4"/>
          <p:cNvSpPr/>
          <p:nvPr/>
        </p:nvSpPr>
        <p:spPr>
          <a:xfrm>
            <a:off x="517675" y="1832019"/>
            <a:ext cx="79389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4"/>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research: Summary</a:t>
            </a:r>
            <a:endParaRPr sz="2400">
              <a:solidFill>
                <a:srgbClr val="5F6368"/>
              </a:solidFill>
              <a:latin typeface="Open Sans"/>
              <a:ea typeface="Open Sans"/>
              <a:cs typeface="Open Sans"/>
              <a:sym typeface="Open Sans"/>
            </a:endParaRPr>
          </a:p>
        </p:txBody>
      </p:sp>
      <p:sp>
        <p:nvSpPr>
          <p:cNvPr id="203" name="Google Shape;203;p44"/>
          <p:cNvSpPr txBox="1"/>
          <p:nvPr/>
        </p:nvSpPr>
        <p:spPr>
          <a:xfrm>
            <a:off x="919075" y="2461800"/>
            <a:ext cx="7136100" cy="5817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200">
                <a:solidFill>
                  <a:schemeClr val="dk2"/>
                </a:solidFill>
                <a:latin typeface="Google Sans"/>
                <a:ea typeface="Google Sans"/>
                <a:cs typeface="Google Sans"/>
                <a:sym typeface="Google Sans"/>
              </a:rPr>
              <a:t>Conducted interviews and surveys to understand user pain points related to parking violations. Initial assumptions about user frustration were validated through direct feedback.</a:t>
            </a:r>
            <a:endParaRPr sz="1200">
              <a:solidFill>
                <a:schemeClr val="dk2"/>
              </a:solidFill>
              <a:latin typeface="Google Sans"/>
              <a:ea typeface="Google Sans"/>
              <a:cs typeface="Google Sans"/>
              <a:sym typeface="Google Sans"/>
            </a:endParaRPr>
          </a:p>
        </p:txBody>
      </p:sp>
      <p:sp>
        <p:nvSpPr>
          <p:cNvPr id="204" name="Google Shape;204;p44"/>
          <p:cNvSpPr/>
          <p:nvPr/>
        </p:nvSpPr>
        <p:spPr>
          <a:xfrm>
            <a:off x="4230475" y="1602212"/>
            <a:ext cx="513300" cy="5133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4"/>
          <p:cNvSpPr/>
          <p:nvPr/>
        </p:nvSpPr>
        <p:spPr>
          <a:xfrm>
            <a:off x="4373201" y="1744926"/>
            <a:ext cx="227849" cy="227849"/>
          </a:xfrm>
          <a:custGeom>
            <a:rect b="b" l="l" r="r" t="t"/>
            <a:pathLst>
              <a:path extrusionOk="0" h="941" w="94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5"/>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11" name="Google Shape;211;p45"/>
          <p:cNvSpPr txBox="1"/>
          <p:nvPr/>
        </p:nvSpPr>
        <p:spPr>
          <a:xfrm>
            <a:off x="441463" y="2008850"/>
            <a:ext cx="1872600" cy="5817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EA4335"/>
                </a:solidFill>
                <a:latin typeface="Google Sans"/>
                <a:ea typeface="Google Sans"/>
                <a:cs typeface="Google Sans"/>
                <a:sym typeface="Google Sans"/>
              </a:rPr>
              <a:t>Difficulty in finding ticket information</a:t>
            </a:r>
            <a:endParaRPr sz="1200">
              <a:solidFill>
                <a:srgbClr val="EA4335"/>
              </a:solidFill>
              <a:latin typeface="Google Sans SemiBold"/>
              <a:ea typeface="Google Sans SemiBold"/>
              <a:cs typeface="Google Sans SemiBold"/>
              <a:sym typeface="Google Sans SemiBold"/>
            </a:endParaRPr>
          </a:p>
        </p:txBody>
      </p:sp>
      <p:sp>
        <p:nvSpPr>
          <p:cNvPr id="212" name="Google Shape;212;p45"/>
          <p:cNvSpPr txBox="1"/>
          <p:nvPr/>
        </p:nvSpPr>
        <p:spPr>
          <a:xfrm>
            <a:off x="441475" y="2522475"/>
            <a:ext cx="1872600" cy="11991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1500"/>
              </a:spcBef>
              <a:spcAft>
                <a:spcPts val="0"/>
              </a:spcAft>
              <a:buNone/>
            </a:pPr>
            <a:r>
              <a:rPr lang="en" sz="1200">
                <a:solidFill>
                  <a:schemeClr val="dk2"/>
                </a:solidFill>
                <a:latin typeface="Google Sans"/>
                <a:ea typeface="Google Sans"/>
                <a:cs typeface="Google Sans"/>
                <a:sym typeface="Google Sans"/>
              </a:rPr>
              <a:t>This guided the design of a centralized ticket management feature.</a:t>
            </a:r>
            <a:endParaRPr sz="1200">
              <a:solidFill>
                <a:schemeClr val="dk2"/>
              </a:solidFill>
              <a:latin typeface="Google Sans"/>
              <a:ea typeface="Google Sans"/>
              <a:cs typeface="Google Sans"/>
              <a:sym typeface="Google Sans"/>
            </a:endParaRPr>
          </a:p>
          <a:p>
            <a:pPr indent="0" lvl="0" marL="0" rtl="0" algn="ctr">
              <a:lnSpc>
                <a:spcPct val="115000"/>
              </a:lnSpc>
              <a:spcBef>
                <a:spcPts val="1500"/>
              </a:spcBef>
              <a:spcAft>
                <a:spcPts val="0"/>
              </a:spcAft>
              <a:buNone/>
            </a:pPr>
            <a:r>
              <a:t/>
            </a:r>
            <a:endParaRPr sz="1200">
              <a:solidFill>
                <a:schemeClr val="dk2"/>
              </a:solidFill>
              <a:latin typeface="Google Sans"/>
              <a:ea typeface="Google Sans"/>
              <a:cs typeface="Google Sans"/>
              <a:sym typeface="Google Sans"/>
            </a:endParaRPr>
          </a:p>
        </p:txBody>
      </p:sp>
      <p:sp>
        <p:nvSpPr>
          <p:cNvPr id="213" name="Google Shape;213;p45"/>
          <p:cNvSpPr txBox="1"/>
          <p:nvPr/>
        </p:nvSpPr>
        <p:spPr>
          <a:xfrm>
            <a:off x="2582713" y="2008850"/>
            <a:ext cx="1872600" cy="5817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EA4335"/>
                </a:solidFill>
                <a:latin typeface="Google Sans"/>
                <a:ea typeface="Google Sans"/>
                <a:cs typeface="Google Sans"/>
                <a:sym typeface="Google Sans"/>
              </a:rPr>
              <a:t>Complicated payment processes</a:t>
            </a:r>
            <a:endParaRPr>
              <a:solidFill>
                <a:srgbClr val="EA4335"/>
              </a:solidFill>
              <a:latin typeface="Google Sans SemiBold"/>
              <a:ea typeface="Google Sans SemiBold"/>
              <a:cs typeface="Google Sans SemiBold"/>
              <a:sym typeface="Google Sans SemiBold"/>
            </a:endParaRPr>
          </a:p>
        </p:txBody>
      </p:sp>
      <p:sp>
        <p:nvSpPr>
          <p:cNvPr id="214" name="Google Shape;214;p45"/>
          <p:cNvSpPr txBox="1"/>
          <p:nvPr/>
        </p:nvSpPr>
        <p:spPr>
          <a:xfrm>
            <a:off x="2582725" y="2522475"/>
            <a:ext cx="1872600" cy="11991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1500"/>
              </a:spcBef>
              <a:spcAft>
                <a:spcPts val="0"/>
              </a:spcAft>
              <a:buNone/>
            </a:pPr>
            <a:r>
              <a:rPr lang="en" sz="1200">
                <a:solidFill>
                  <a:schemeClr val="dk2"/>
                </a:solidFill>
                <a:latin typeface="Google Sans"/>
                <a:ea typeface="Google Sans"/>
                <a:cs typeface="Google Sans"/>
                <a:sym typeface="Google Sans"/>
              </a:rPr>
              <a:t>Led to the development of streamlined payment options.</a:t>
            </a:r>
            <a:endParaRPr sz="1200">
              <a:solidFill>
                <a:schemeClr val="dk2"/>
              </a:solidFill>
              <a:latin typeface="Google Sans"/>
              <a:ea typeface="Google Sans"/>
              <a:cs typeface="Google Sans"/>
              <a:sym typeface="Google Sans"/>
            </a:endParaRPr>
          </a:p>
          <a:p>
            <a:pPr indent="0" lvl="0" marL="0" rtl="0" algn="ctr">
              <a:lnSpc>
                <a:spcPct val="115000"/>
              </a:lnSpc>
              <a:spcBef>
                <a:spcPts val="1500"/>
              </a:spcBef>
              <a:spcAft>
                <a:spcPts val="0"/>
              </a:spcAft>
              <a:buNone/>
            </a:pPr>
            <a:r>
              <a:t/>
            </a:r>
            <a:endParaRPr sz="1200">
              <a:solidFill>
                <a:schemeClr val="dk2"/>
              </a:solidFill>
              <a:latin typeface="Google Sans"/>
              <a:ea typeface="Google Sans"/>
              <a:cs typeface="Google Sans"/>
              <a:sym typeface="Google Sans"/>
            </a:endParaRPr>
          </a:p>
        </p:txBody>
      </p:sp>
      <p:sp>
        <p:nvSpPr>
          <p:cNvPr id="215" name="Google Shape;215;p45"/>
          <p:cNvSpPr txBox="1"/>
          <p:nvPr/>
        </p:nvSpPr>
        <p:spPr>
          <a:xfrm>
            <a:off x="4723969" y="2008850"/>
            <a:ext cx="1872600" cy="5817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EA4335"/>
                </a:solidFill>
                <a:latin typeface="Google Sans"/>
                <a:ea typeface="Google Sans"/>
                <a:cs typeface="Google Sans"/>
                <a:sym typeface="Google Sans"/>
              </a:rPr>
              <a:t>Lack of clear dispute processes.</a:t>
            </a:r>
            <a:endParaRPr sz="1200">
              <a:solidFill>
                <a:srgbClr val="EA4335"/>
              </a:solidFill>
              <a:latin typeface="Google Sans SemiBold"/>
              <a:ea typeface="Google Sans SemiBold"/>
              <a:cs typeface="Google Sans SemiBold"/>
              <a:sym typeface="Google Sans SemiBold"/>
            </a:endParaRPr>
          </a:p>
        </p:txBody>
      </p:sp>
      <p:sp>
        <p:nvSpPr>
          <p:cNvPr id="216" name="Google Shape;216;p45"/>
          <p:cNvSpPr txBox="1"/>
          <p:nvPr/>
        </p:nvSpPr>
        <p:spPr>
          <a:xfrm>
            <a:off x="4723969" y="2522475"/>
            <a:ext cx="1872600" cy="11991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1500"/>
              </a:spcBef>
              <a:spcAft>
                <a:spcPts val="0"/>
              </a:spcAft>
              <a:buNone/>
            </a:pPr>
            <a:r>
              <a:rPr lang="en" sz="1200">
                <a:solidFill>
                  <a:schemeClr val="dk2"/>
                </a:solidFill>
                <a:latin typeface="Google Sans"/>
                <a:ea typeface="Google Sans"/>
                <a:cs typeface="Google Sans"/>
                <a:sym typeface="Google Sans"/>
              </a:rPr>
              <a:t>Resulted in creating an intuitive dispute submission workflow.</a:t>
            </a:r>
            <a:endParaRPr sz="1200">
              <a:solidFill>
                <a:schemeClr val="dk2"/>
              </a:solidFill>
              <a:latin typeface="Google Sans"/>
              <a:ea typeface="Google Sans"/>
              <a:cs typeface="Google Sans"/>
              <a:sym typeface="Google Sans"/>
            </a:endParaRPr>
          </a:p>
          <a:p>
            <a:pPr indent="0" lvl="0" marL="0" rtl="0" algn="ctr">
              <a:lnSpc>
                <a:spcPct val="115000"/>
              </a:lnSpc>
              <a:spcBef>
                <a:spcPts val="1500"/>
              </a:spcBef>
              <a:spcAft>
                <a:spcPts val="0"/>
              </a:spcAft>
              <a:buNone/>
            </a:pPr>
            <a:r>
              <a:t/>
            </a:r>
            <a:endParaRPr sz="1200">
              <a:solidFill>
                <a:schemeClr val="dk2"/>
              </a:solidFill>
              <a:latin typeface="Google Sans"/>
              <a:ea typeface="Google Sans"/>
              <a:cs typeface="Google Sans"/>
              <a:sym typeface="Google Sans"/>
            </a:endParaRPr>
          </a:p>
        </p:txBody>
      </p:sp>
      <p:sp>
        <p:nvSpPr>
          <p:cNvPr id="217" name="Google Shape;217;p45"/>
          <p:cNvSpPr txBox="1"/>
          <p:nvPr/>
        </p:nvSpPr>
        <p:spPr>
          <a:xfrm>
            <a:off x="6865219" y="2008850"/>
            <a:ext cx="1872600" cy="5817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EA4335"/>
                </a:solidFill>
                <a:latin typeface="Google Sans"/>
                <a:ea typeface="Google Sans"/>
                <a:cs typeface="Google Sans"/>
                <a:sym typeface="Google Sans"/>
              </a:rPr>
              <a:t>Confusion over violation statuses.</a:t>
            </a:r>
            <a:endParaRPr sz="1200">
              <a:solidFill>
                <a:srgbClr val="EA4335"/>
              </a:solidFill>
              <a:latin typeface="Google Sans SemiBold"/>
              <a:ea typeface="Google Sans SemiBold"/>
              <a:cs typeface="Google Sans SemiBold"/>
              <a:sym typeface="Google Sans SemiBold"/>
            </a:endParaRPr>
          </a:p>
        </p:txBody>
      </p:sp>
      <p:sp>
        <p:nvSpPr>
          <p:cNvPr id="218" name="Google Shape;218;p45"/>
          <p:cNvSpPr txBox="1"/>
          <p:nvPr/>
        </p:nvSpPr>
        <p:spPr>
          <a:xfrm>
            <a:off x="6865219" y="2522475"/>
            <a:ext cx="1872600" cy="11991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1500"/>
              </a:spcBef>
              <a:spcAft>
                <a:spcPts val="0"/>
              </a:spcAft>
              <a:buNone/>
            </a:pPr>
            <a:r>
              <a:rPr lang="en" sz="1200">
                <a:solidFill>
                  <a:schemeClr val="dk2"/>
                </a:solidFill>
                <a:latin typeface="Google Sans"/>
                <a:ea typeface="Google Sans"/>
                <a:cs typeface="Google Sans"/>
                <a:sym typeface="Google Sans"/>
              </a:rPr>
              <a:t>Influenced the design of a clear status indicator system.</a:t>
            </a:r>
            <a:endParaRPr sz="1200">
              <a:solidFill>
                <a:schemeClr val="dk2"/>
              </a:solidFill>
              <a:latin typeface="Google Sans"/>
              <a:ea typeface="Google Sans"/>
              <a:cs typeface="Google Sans"/>
              <a:sym typeface="Google Sans"/>
            </a:endParaRPr>
          </a:p>
          <a:p>
            <a:pPr indent="0" lvl="0" marL="0" rtl="0" algn="ctr">
              <a:lnSpc>
                <a:spcPct val="115000"/>
              </a:lnSpc>
              <a:spcBef>
                <a:spcPts val="1500"/>
              </a:spcBef>
              <a:spcAft>
                <a:spcPts val="0"/>
              </a:spcAft>
              <a:buNone/>
            </a:pPr>
            <a:r>
              <a:t/>
            </a:r>
            <a:endParaRPr sz="1200">
              <a:solidFill>
                <a:schemeClr val="dk2"/>
              </a:solidFill>
              <a:latin typeface="Google Sans"/>
              <a:ea typeface="Google Sans"/>
              <a:cs typeface="Google Sans"/>
              <a:sym typeface="Google Sans"/>
            </a:endParaRPr>
          </a:p>
        </p:txBody>
      </p:sp>
      <p:sp>
        <p:nvSpPr>
          <p:cNvPr id="219" name="Google Shape;219;p45"/>
          <p:cNvSpPr/>
          <p:nvPr/>
        </p:nvSpPr>
        <p:spPr>
          <a:xfrm>
            <a:off x="112112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20" name="Google Shape;220;p45"/>
          <p:cNvSpPr/>
          <p:nvPr/>
        </p:nvSpPr>
        <p:spPr>
          <a:xfrm>
            <a:off x="326237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21" name="Google Shape;221;p45"/>
          <p:cNvSpPr/>
          <p:nvPr/>
        </p:nvSpPr>
        <p:spPr>
          <a:xfrm>
            <a:off x="540362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22" name="Google Shape;222;p45"/>
          <p:cNvSpPr/>
          <p:nvPr/>
        </p:nvSpPr>
        <p:spPr>
          <a:xfrm>
            <a:off x="754487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6"/>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Persona: </a:t>
            </a:r>
            <a:r>
              <a:rPr b="1" lang="en" sz="2400">
                <a:solidFill>
                  <a:srgbClr val="5F6368"/>
                </a:solidFill>
                <a:latin typeface="Open Sans"/>
                <a:ea typeface="Open Sans"/>
                <a:cs typeface="Open Sans"/>
                <a:sym typeface="Open Sans"/>
              </a:rPr>
              <a:t>Jordan</a:t>
            </a:r>
            <a:endParaRPr b="1" sz="2400">
              <a:solidFill>
                <a:srgbClr val="5F6368"/>
              </a:solidFill>
              <a:latin typeface="Open Sans"/>
              <a:ea typeface="Open Sans"/>
              <a:cs typeface="Open Sans"/>
              <a:sym typeface="Open Sans"/>
            </a:endParaRPr>
          </a:p>
        </p:txBody>
      </p:sp>
      <p:sp>
        <p:nvSpPr>
          <p:cNvPr id="228" name="Google Shape;228;p46"/>
          <p:cNvSpPr txBox="1"/>
          <p:nvPr/>
        </p:nvSpPr>
        <p:spPr>
          <a:xfrm>
            <a:off x="517675" y="1674400"/>
            <a:ext cx="2184600" cy="3216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Problem statement:</a:t>
            </a:r>
            <a:endParaRPr>
              <a:solidFill>
                <a:srgbClr val="EA4335"/>
              </a:solidFill>
              <a:latin typeface="Open Sans SemiBold"/>
              <a:ea typeface="Open Sans SemiBold"/>
              <a:cs typeface="Open Sans SemiBold"/>
              <a:sym typeface="Open Sans SemiBold"/>
            </a:endParaRPr>
          </a:p>
          <a:p>
            <a:pPr indent="0" lvl="0" marL="0" rtl="0" algn="just">
              <a:lnSpc>
                <a:spcPct val="150000"/>
              </a:lnSpc>
              <a:spcBef>
                <a:spcPts val="0"/>
              </a:spcBef>
              <a:spcAft>
                <a:spcPts val="0"/>
              </a:spcAft>
              <a:buNone/>
            </a:pPr>
            <a:r>
              <a:rPr lang="en" sz="1200">
                <a:solidFill>
                  <a:schemeClr val="dk2"/>
                </a:solidFill>
                <a:latin typeface="Google Sans"/>
                <a:ea typeface="Google Sans"/>
                <a:cs typeface="Google Sans"/>
                <a:sym typeface="Google Sans"/>
              </a:rPr>
              <a:t>Jordan is a busy young professional who needs intuitive website navigation and effective search filters in the ParkNow app because he wants to manage parking tickets and payments quickly and stress-free while on the go.</a:t>
            </a:r>
            <a:endParaRPr>
              <a:solidFill>
                <a:schemeClr val="dk2"/>
              </a:solidFill>
              <a:latin typeface="Google Sans"/>
              <a:ea typeface="Google Sans"/>
              <a:cs typeface="Google Sans"/>
              <a:sym typeface="Google Sans"/>
            </a:endParaRPr>
          </a:p>
          <a:p>
            <a:pPr indent="0" lvl="0" marL="0" rtl="0" algn="l">
              <a:lnSpc>
                <a:spcPct val="150000"/>
              </a:lnSpc>
              <a:spcBef>
                <a:spcPts val="0"/>
              </a:spcBef>
              <a:spcAft>
                <a:spcPts val="0"/>
              </a:spcAft>
              <a:buNone/>
            </a:pPr>
            <a:r>
              <a:t/>
            </a:r>
            <a:endParaRPr/>
          </a:p>
        </p:txBody>
      </p:sp>
      <p:pic>
        <p:nvPicPr>
          <p:cNvPr id="229" name="Google Shape;229;p46"/>
          <p:cNvPicPr preferRelativeResize="0"/>
          <p:nvPr/>
        </p:nvPicPr>
        <p:blipFill>
          <a:blip r:embed="rId3">
            <a:alphaModFix/>
          </a:blip>
          <a:stretch>
            <a:fillRect/>
          </a:stretch>
        </p:blipFill>
        <p:spPr>
          <a:xfrm>
            <a:off x="4035775" y="878425"/>
            <a:ext cx="4371001" cy="3614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7"/>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journey map</a:t>
            </a:r>
            <a:endParaRPr sz="2400">
              <a:solidFill>
                <a:srgbClr val="5F6368"/>
              </a:solidFill>
              <a:latin typeface="Open Sans"/>
              <a:ea typeface="Open Sans"/>
              <a:cs typeface="Open Sans"/>
              <a:sym typeface="Open Sans"/>
            </a:endParaRPr>
          </a:p>
        </p:txBody>
      </p:sp>
      <p:sp>
        <p:nvSpPr>
          <p:cNvPr id="235" name="Google Shape;235;p47"/>
          <p:cNvSpPr txBox="1"/>
          <p:nvPr/>
        </p:nvSpPr>
        <p:spPr>
          <a:xfrm>
            <a:off x="974875" y="1563600"/>
            <a:ext cx="2421300" cy="2016300"/>
          </a:xfrm>
          <a:prstGeom prst="rect">
            <a:avLst/>
          </a:prstGeom>
          <a:noFill/>
          <a:ln>
            <a:noFill/>
          </a:ln>
        </p:spPr>
        <p:txBody>
          <a:bodyPr anchorCtr="0" anchor="t" bIns="91425" lIns="0"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en">
                <a:solidFill>
                  <a:srgbClr val="5F6368"/>
                </a:solidFill>
                <a:latin typeface="Google Sans"/>
                <a:ea typeface="Google Sans"/>
                <a:cs typeface="Google Sans"/>
                <a:sym typeface="Google Sans"/>
              </a:rPr>
              <a:t>I created a user journey map of Jordan’s experience using the site to help identify possible pain points and improvement opportunities. </a:t>
            </a:r>
            <a:endParaRPr>
              <a:solidFill>
                <a:schemeClr val="dk1"/>
              </a:solidFill>
              <a:latin typeface="Google Sans"/>
              <a:ea typeface="Google Sans"/>
              <a:cs typeface="Google Sans"/>
              <a:sym typeface="Google Sans"/>
            </a:endParaRPr>
          </a:p>
          <a:p>
            <a:pPr indent="0" lvl="0" marL="0" rtl="0" algn="just">
              <a:lnSpc>
                <a:spcPct val="150000"/>
              </a:lnSpc>
              <a:spcBef>
                <a:spcPts val="0"/>
              </a:spcBef>
              <a:spcAft>
                <a:spcPts val="0"/>
              </a:spcAft>
              <a:buClr>
                <a:schemeClr val="dk1"/>
              </a:buClr>
              <a:buSzPts val="1100"/>
              <a:buFont typeface="Arial"/>
              <a:buNone/>
            </a:pPr>
            <a:r>
              <a:t/>
            </a:r>
            <a:endParaRPr>
              <a:solidFill>
                <a:srgbClr val="5F6368"/>
              </a:solidFill>
              <a:latin typeface="Google Sans"/>
              <a:ea typeface="Google Sans"/>
              <a:cs typeface="Google Sans"/>
              <a:sym typeface="Google Sans"/>
            </a:endParaRPr>
          </a:p>
        </p:txBody>
      </p:sp>
      <p:pic>
        <p:nvPicPr>
          <p:cNvPr id="236" name="Google Shape;236;p47"/>
          <p:cNvPicPr preferRelativeResize="0"/>
          <p:nvPr/>
        </p:nvPicPr>
        <p:blipFill>
          <a:blip r:embed="rId3">
            <a:alphaModFix/>
          </a:blip>
          <a:stretch>
            <a:fillRect/>
          </a:stretch>
        </p:blipFill>
        <p:spPr>
          <a:xfrm>
            <a:off x="4097651" y="1002250"/>
            <a:ext cx="4799800" cy="3505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